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77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F66DF7-AC78-DF45-AE96-B815412C4E10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C2EFAE-0FD7-9448-A194-69A48E9FC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96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EF0C0B-CA10-A143-9485-2F38204AAD54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458D9F-9C36-CE45-B433-30611A1C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92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58D9F-9C36-CE45-B433-30611A1CF9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9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4F0-F69D-2545-B657-F232110651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96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7BAA-8939-5F45-80B9-42FE150C655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3728-5657-3F4C-8422-A2D2C0F2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3819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C3BB-F3A7-8C4E-8406-64ADE4F73AC7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5C50-8C45-DC41-BE02-815E287BC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53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0D9E-F3A8-DF48-A9FF-041D6850F3BA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A74A-6004-6346-BE79-1FAD5ECBC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0867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8BDB-6A97-D740-8C40-110A8952B063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911A-CA8C-9C4B-9AF5-FFA763561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4427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297F-3F51-024F-983E-91D67554495C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01A9-C928-4347-AE46-0FDCA814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55103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2C4F-B215-054D-BC68-132F59DD3AD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C02A-A560-3F49-97B0-A7EFD9E1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17041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A98B-6DAF-6A48-8008-7F1BEA4C5E15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05EE-BAEE-B440-8B3F-65132EE70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72745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6B04-EEDA-3943-B61E-BD814CCF5453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A74E-3478-C34C-B526-8BC3E2E3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7451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7908-32C8-1B4C-B784-9DB7697A5B5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2A40-E7B7-D34E-BE53-9698CDD30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1140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DFDB-BD64-F847-86D7-2986B9DDAB40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7B6-3412-BF49-932F-E065FA04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63613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F104-F43E-0A46-A343-A2E75CF4A25E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292E-01C9-524F-98B2-508179B7F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8754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293074-DE19-0148-A931-4D06920A0C0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304D2A-2A5D-EC42-AFB5-3C36D9B1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of Thermal Spray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 John Kern, SSPC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4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Reference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</a:p>
          <a:p>
            <a:pPr lvl="1"/>
            <a:r>
              <a:rPr lang="en-US" dirty="0"/>
              <a:t>Five adhesion measurements (one at the center and one in each quadrant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atisfactory </a:t>
            </a:r>
            <a:r>
              <a:rPr lang="en-US" dirty="0"/>
              <a:t>if the average of the five measurements is at least equal to the contract-specified minimum tensile adhesion and no individual measurement is less than 80% of the contract-specified </a:t>
            </a:r>
            <a:r>
              <a:rPr lang="en-US" dirty="0" smtClean="0"/>
              <a:t>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30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D4285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Test Method for Indicating Oil or Water in Compressed Air</a:t>
            </a:r>
          </a:p>
          <a:p>
            <a:pPr lvl="1"/>
            <a:r>
              <a:rPr lang="en-US" dirty="0" smtClean="0"/>
              <a:t>This test method is used to determine the presence of oil or water in compressed air used for abrasive blast cleaning, air blast cleaning, and coating application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18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Pre-Surface Preparation Requirements</a:t>
            </a:r>
            <a:endParaRPr lang="en-US" dirty="0"/>
          </a:p>
        </p:txBody>
      </p:sp>
      <p:pic>
        <p:nvPicPr>
          <p:cNvPr id="4" name="Content Placeholder 3" descr="Screen Shot 2015-09-08 at 3.19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4" r="2598"/>
          <a:stretch/>
        </p:blipFill>
        <p:spPr>
          <a:xfrm>
            <a:off x="321762" y="2076400"/>
            <a:ext cx="8572211" cy="3652429"/>
          </a:xfrm>
        </p:spPr>
      </p:pic>
    </p:spTree>
    <p:extLst>
      <p:ext uri="{BB962C8B-B14F-4D97-AF65-F5344CB8AC3E}">
        <p14:creationId xmlns:p14="http://schemas.microsoft.com/office/powerpoint/2010/main" xmlns="" val="381874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Pre-Surface Preparation </a:t>
            </a:r>
          </a:p>
          <a:p>
            <a:pPr lvl="1"/>
            <a:r>
              <a:rPr lang="x-none" dirty="0" smtClean="0"/>
              <a:t>The </a:t>
            </a:r>
            <a:r>
              <a:rPr lang="x-none" dirty="0"/>
              <a:t>steel surface temperature shall be at least 3 °C (5 °F) above the dew point temperature of the ambient </a:t>
            </a:r>
            <a:r>
              <a:rPr lang="x-none" dirty="0" smtClean="0"/>
              <a:t>air</a:t>
            </a:r>
            <a:endParaRPr lang="en-US" dirty="0" smtClean="0"/>
          </a:p>
          <a:p>
            <a:pPr lvl="1"/>
            <a:r>
              <a:rPr lang="en-US" dirty="0"/>
              <a:t>Verify the cleanliness of compressed air in accordance with ASTM D4285.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20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Immersion Service</a:t>
            </a:r>
          </a:p>
          <a:p>
            <a:pPr lvl="1"/>
            <a:r>
              <a:rPr lang="en-US" dirty="0" smtClean="0"/>
              <a:t>White </a:t>
            </a:r>
            <a:r>
              <a:rPr lang="en-US" dirty="0"/>
              <a:t>metal finish, SSPC-SP 5/NACE No. 1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Non-Immersion Service</a:t>
            </a:r>
          </a:p>
          <a:p>
            <a:pPr lvl="1"/>
            <a:r>
              <a:rPr lang="en-US" dirty="0" smtClean="0"/>
              <a:t>Near</a:t>
            </a:r>
            <a:r>
              <a:rPr lang="en-US" dirty="0"/>
              <a:t>-white metal finish, SSPC-SP 10/NACE No. 2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30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Non-Visible Contaminants</a:t>
            </a:r>
          </a:p>
          <a:p>
            <a:pPr lvl="1"/>
            <a:r>
              <a:rPr lang="en-US" dirty="0"/>
              <a:t>The level of nonvisible contamination specified in the procurement </a:t>
            </a:r>
            <a:r>
              <a:rPr lang="en-US" dirty="0" smtClean="0"/>
              <a:t>documents</a:t>
            </a:r>
          </a:p>
          <a:p>
            <a:pPr lvl="2"/>
            <a:r>
              <a:rPr lang="en-US" dirty="0" smtClean="0"/>
              <a:t>For guidance on methods used for measuring see SSPC Guide 15,  Field Methods for Extraction and Analysis of Soluble Salts on Steel and Other Nonporous Substrates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05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Cleanliness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76244" cy="4525963"/>
          </a:xfrm>
        </p:spPr>
        <p:txBody>
          <a:bodyPr/>
          <a:lstStyle/>
          <a:p>
            <a:r>
              <a:rPr lang="en-US" dirty="0" smtClean="0"/>
              <a:t>Verify the level of cleanliness achieved using SSPC VIS 1, Guide and Reference Photographs for Steel Surfaces Prepared by Dry Abrasive Blast Cleaning</a:t>
            </a:r>
            <a:endParaRPr lang="en-US" dirty="0"/>
          </a:p>
        </p:txBody>
      </p:sp>
      <p:pic>
        <p:nvPicPr>
          <p:cNvPr id="5" name="Picture 4" descr="vis 1 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444" y="1417638"/>
            <a:ext cx="914400" cy="3407833"/>
          </a:xfrm>
          <a:prstGeom prst="rect">
            <a:avLst/>
          </a:prstGeom>
        </p:spPr>
      </p:pic>
      <p:pic>
        <p:nvPicPr>
          <p:cNvPr id="6" name="Picture 5" descr="vis 1 150 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843" y="1964265"/>
            <a:ext cx="1047835" cy="24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76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</a:t>
            </a:r>
            <a:r>
              <a:rPr lang="en-US" dirty="0"/>
              <a:t>depth of 65 µm (2.5 mil)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depth of 125 µm (5.0 mil</a:t>
            </a:r>
            <a:r>
              <a:rPr lang="en-US" dirty="0" smtClean="0"/>
              <a:t>)</a:t>
            </a:r>
          </a:p>
          <a:p>
            <a:r>
              <a:rPr lang="en-US" dirty="0"/>
              <a:t>M</a:t>
            </a:r>
            <a:r>
              <a:rPr lang="en-US" dirty="0" smtClean="0"/>
              <a:t>easured </a:t>
            </a:r>
            <a:r>
              <a:rPr lang="en-US" dirty="0"/>
              <a:t>in accordance with SSPC-PA 17</a:t>
            </a:r>
            <a:r>
              <a:rPr lang="en-US" dirty="0" smtClean="0"/>
              <a:t>, using </a:t>
            </a:r>
            <a:r>
              <a:rPr lang="en-US" dirty="0"/>
              <a:t>ASTM D4417 Method B (depth micrometer) or Method C (replica tape)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00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SSPC-PA 17, Procedure for Determining Conformance to Steel Profile/Surface Roughness/Peak Count Requirements</a:t>
            </a:r>
          </a:p>
          <a:p>
            <a:r>
              <a:rPr lang="en-US" dirty="0" smtClean="0"/>
              <a:t>ASTM D4417, Standard Test Methods for Field Measurement of Surface Profile of Blast Cleaned Steel</a:t>
            </a:r>
          </a:p>
          <a:p>
            <a:pPr lvl="1"/>
            <a:r>
              <a:rPr lang="en-US" dirty="0" smtClean="0"/>
              <a:t>Method A, Visual Comparison</a:t>
            </a:r>
          </a:p>
          <a:p>
            <a:pPr lvl="1"/>
            <a:r>
              <a:rPr lang="en-US" dirty="0" smtClean="0"/>
              <a:t>Method B, Digital depth micrometer</a:t>
            </a:r>
          </a:p>
          <a:p>
            <a:pPr lvl="1"/>
            <a:r>
              <a:rPr lang="en-US" dirty="0" smtClean="0"/>
              <a:t>Method C, Replica Tape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654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Surface Preparation Requirements</a:t>
            </a:r>
            <a:endParaRPr lang="en-US" dirty="0"/>
          </a:p>
        </p:txBody>
      </p:sp>
      <p:pic>
        <p:nvPicPr>
          <p:cNvPr id="4" name="Content Placeholder 3" descr="Screen Shot 2015-09-08 at 3.19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9" r="246"/>
          <a:stretch/>
        </p:blipFill>
        <p:spPr>
          <a:xfrm>
            <a:off x="626584" y="1976598"/>
            <a:ext cx="7843747" cy="2541296"/>
          </a:xfrm>
        </p:spPr>
      </p:pic>
    </p:spTree>
    <p:extLst>
      <p:ext uri="{BB962C8B-B14F-4D97-AF65-F5344CB8AC3E}">
        <p14:creationId xmlns:p14="http://schemas.microsoft.com/office/powerpoint/2010/main" xmlns="" val="290084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Thermal Spray?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Coating processes in which melted (or heated) materials are sprayed onto a surface.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71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147638"/>
            <a:ext cx="82296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22" y="1324505"/>
            <a:ext cx="8229600" cy="4525963"/>
          </a:xfrm>
        </p:spPr>
        <p:txBody>
          <a:bodyPr/>
          <a:lstStyle/>
          <a:p>
            <a:r>
              <a:rPr lang="en-US" dirty="0"/>
              <a:t>The specified coating thickness shall be applied in several overlapping </a:t>
            </a:r>
            <a:r>
              <a:rPr lang="en-US" dirty="0" smtClean="0"/>
              <a:t>passes</a:t>
            </a:r>
            <a:endParaRPr lang="en-US" u="sng" dirty="0" smtClean="0"/>
          </a:p>
          <a:p>
            <a:r>
              <a:rPr lang="en-US" dirty="0"/>
              <a:t>The acceptability of the total</a:t>
            </a:r>
            <a:r>
              <a:rPr lang="en-US" i="1" dirty="0"/>
              <a:t> </a:t>
            </a:r>
            <a:r>
              <a:rPr lang="en-US" dirty="0"/>
              <a:t>TSC </a:t>
            </a:r>
            <a:r>
              <a:rPr lang="en-US" dirty="0" smtClean="0"/>
              <a:t>shall </a:t>
            </a:r>
            <a:r>
              <a:rPr lang="en-US" dirty="0"/>
              <a:t>be confirmed by tensile adhesion </a:t>
            </a:r>
            <a:r>
              <a:rPr lang="en-US" dirty="0" smtClean="0"/>
              <a:t>testing</a:t>
            </a:r>
          </a:p>
          <a:p>
            <a:r>
              <a:rPr lang="en-US" dirty="0"/>
              <a:t>No moisture condensation on the surface is permissible at any time during thermal spraying</a:t>
            </a:r>
            <a:r>
              <a:rPr lang="en-US" dirty="0" smtClean="0">
                <a:effectLst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68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Feather the damaged area to achieve an approximately 50 mm to 75 </a:t>
            </a:r>
            <a:r>
              <a:rPr lang="en-US" dirty="0" smtClean="0"/>
              <a:t>mm </a:t>
            </a:r>
            <a:r>
              <a:rPr lang="en-US" dirty="0"/>
              <a:t>(2 to 3 </a:t>
            </a:r>
            <a:r>
              <a:rPr lang="en-US" dirty="0" smtClean="0"/>
              <a:t>in.) </a:t>
            </a:r>
            <a:r>
              <a:rPr lang="en-US" dirty="0"/>
              <a:t>overlap of the new work into the existing </a:t>
            </a:r>
            <a:r>
              <a:rPr lang="en-US" dirty="0" smtClean="0"/>
              <a:t>TSC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/>
              <a:t>Apply TSC to the newly prepared surfaces, and overlap the existing TSC to the extent of the feathered edge so the overlap is a consistent thickness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0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Coating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easured </a:t>
            </a:r>
            <a:r>
              <a:rPr lang="en-US" dirty="0"/>
              <a:t>in accordance with SSPC-PA </a:t>
            </a:r>
            <a:r>
              <a:rPr lang="en-US" dirty="0" smtClean="0"/>
              <a:t>2</a:t>
            </a:r>
            <a:r>
              <a:rPr lang="en-US" baseline="30000" dirty="0"/>
              <a:t> </a:t>
            </a:r>
            <a:r>
              <a:rPr lang="en-US" dirty="0" smtClean="0"/>
              <a:t>Coating </a:t>
            </a:r>
            <a:r>
              <a:rPr lang="en-US" dirty="0"/>
              <a:t>Thickness Restriction Level 4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/>
              <a:t>80% of the minimum  and 150% of maximum DFT range </a:t>
            </a:r>
            <a:endParaRPr lang="en-US" dirty="0" smtClean="0">
              <a:effectLst/>
            </a:endParaRPr>
          </a:p>
          <a:p>
            <a:r>
              <a:rPr lang="en-US" dirty="0"/>
              <a:t>If the steel substrate is not ferromagnetic, TSC thickness shall be measured on a companion coupon of ferromagnetic steel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66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 smtClean="0"/>
              <a:t>Nonconforming TSC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45" y="114864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than the contract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additional TSC to meet the thickness requirement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G</a:t>
            </a:r>
            <a:r>
              <a:rPr lang="en-US" dirty="0" smtClean="0"/>
              <a:t>reater </a:t>
            </a:r>
            <a:r>
              <a:rPr lang="en-US" dirty="0"/>
              <a:t>than the contract </a:t>
            </a:r>
            <a:r>
              <a:rPr lang="en-US" dirty="0" smtClean="0"/>
              <a:t>specification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ecorded </a:t>
            </a:r>
            <a:r>
              <a:rPr lang="en-US" dirty="0"/>
              <a:t>in the </a:t>
            </a:r>
            <a:r>
              <a:rPr lang="en-US" dirty="0" smtClean="0"/>
              <a:t>JCR (Job </a:t>
            </a:r>
            <a:r>
              <a:rPr lang="en-US" smtClean="0"/>
              <a:t>Control Record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If greater </a:t>
            </a:r>
            <a:r>
              <a:rPr lang="en-US" dirty="0"/>
              <a:t>than 150% of the specified range, the adhesion properties shall be assessed per ASTM D4541 Method C, D, E, or </a:t>
            </a:r>
            <a:r>
              <a:rPr lang="en-US" dirty="0" smtClean="0"/>
              <a:t>F</a:t>
            </a:r>
          </a:p>
          <a:p>
            <a:r>
              <a:rPr lang="en-US" dirty="0" smtClean="0"/>
              <a:t>Disposition </a:t>
            </a:r>
            <a:r>
              <a:rPr lang="en-US" dirty="0"/>
              <a:t>of the nonconformance shall be agreed to by the owner</a:t>
            </a:r>
            <a:r>
              <a:rPr lang="en-US" dirty="0" smtClean="0">
                <a:effectLst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0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 </a:t>
            </a:r>
            <a:endParaRPr lang="en-US" dirty="0"/>
          </a:p>
        </p:txBody>
      </p:sp>
      <p:pic>
        <p:nvPicPr>
          <p:cNvPr id="4" name="Content Placeholder 3" descr="Screen Shot 2015-09-08 at 3.12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7" r="4652"/>
          <a:stretch/>
        </p:blipFill>
        <p:spPr>
          <a:xfrm>
            <a:off x="612422" y="1597899"/>
            <a:ext cx="8234831" cy="2679074"/>
          </a:xfrm>
        </p:spPr>
      </p:pic>
    </p:spTree>
    <p:extLst>
      <p:ext uri="{BB962C8B-B14F-4D97-AF65-F5344CB8AC3E}">
        <p14:creationId xmlns:p14="http://schemas.microsoft.com/office/powerpoint/2010/main" xmlns="" val="168549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portable tensile adhesion measurement (average of three pulls) shall be conducted on the unsealed TSC on the production piece or on a companion </a:t>
            </a:r>
            <a:r>
              <a:rPr lang="en-US" dirty="0" smtClean="0"/>
              <a:t>(Job </a:t>
            </a:r>
            <a:r>
              <a:rPr lang="en-US" smtClean="0"/>
              <a:t>Reference Standard) coupon </a:t>
            </a:r>
            <a:r>
              <a:rPr lang="en-US" dirty="0"/>
              <a:t>sprayed at the same time for each 50 m</a:t>
            </a:r>
            <a:r>
              <a:rPr lang="en-US" baseline="30000" dirty="0"/>
              <a:t>2 </a:t>
            </a:r>
            <a:r>
              <a:rPr lang="en-US" dirty="0"/>
              <a:t>(550 ft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16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Spray Finish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compared with the accepted job reference standard, the deposited TSC shall be uniform without blisters, cracks, loose particles, or exposed steel as examined with 10x magnification</a:t>
            </a:r>
            <a:r>
              <a:rPr lang="en-US" dirty="0" smtClean="0">
                <a:effectLst/>
              </a:rPr>
              <a:t>  </a:t>
            </a:r>
          </a:p>
          <a:p>
            <a:r>
              <a:rPr lang="en-US" dirty="0" smtClean="0"/>
              <a:t>Note - </a:t>
            </a:r>
            <a:r>
              <a:rPr lang="en-US" dirty="0"/>
              <a:t>Unsealed TSC may develop discolored areas or light rust stain in the porosity of the coating once exposed to an increased level of humidity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14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Application Requirements</a:t>
            </a:r>
            <a:endParaRPr lang="en-US" dirty="0"/>
          </a:p>
        </p:txBody>
      </p:sp>
      <p:pic>
        <p:nvPicPr>
          <p:cNvPr id="4" name="Content Placeholder 3" descr="Screen Shot 2015-09-08 at 3.19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" r="3972"/>
          <a:stretch/>
        </p:blipFill>
        <p:spPr>
          <a:xfrm>
            <a:off x="303056" y="2292855"/>
            <a:ext cx="8557730" cy="2155740"/>
          </a:xfrm>
        </p:spPr>
      </p:pic>
    </p:spTree>
    <p:extLst>
      <p:ext uri="{BB962C8B-B14F-4D97-AF65-F5344CB8AC3E}">
        <p14:creationId xmlns:p14="http://schemas.microsoft.com/office/powerpoint/2010/main" xmlns="" val="241892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Bend Test</a:t>
            </a:r>
          </a:p>
          <a:p>
            <a:r>
              <a:rPr lang="en-US" dirty="0" smtClean="0"/>
              <a:t>Hammer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132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qualitative test for proper surface preparation, equipment setup, and spray parameters. The bend test puts the TSC in </a:t>
            </a:r>
            <a:r>
              <a:rPr lang="en-US" dirty="0" smtClean="0"/>
              <a:t>tension.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6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NACE NO.12/AWS C2.23M/SSPC CS-23 STANDARD PRACTICE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for the Application of Thermal Spray Coatings (Metallizing) of Aluminum, Zinc, and Their Alloys and Composites for the Corrosion Protection of Steel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097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11" y="6527"/>
            <a:ext cx="8229600" cy="1143000"/>
          </a:xfrm>
        </p:spPr>
        <p:txBody>
          <a:bodyPr/>
          <a:lstStyle/>
          <a:p>
            <a:r>
              <a:rPr lang="en-US" dirty="0" smtClean="0"/>
              <a:t>Bend Test</a:t>
            </a:r>
            <a:endParaRPr lang="en-US" dirty="0"/>
          </a:p>
        </p:txBody>
      </p:sp>
      <p:pic>
        <p:nvPicPr>
          <p:cNvPr id="5" name="Picture 4" descr="bend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1168400"/>
            <a:ext cx="7086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95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 Test</a:t>
            </a:r>
            <a:endParaRPr lang="en-US" dirty="0"/>
          </a:p>
        </p:txBody>
      </p:sp>
      <p:pic>
        <p:nvPicPr>
          <p:cNvPr id="4" name="Content Placeholder 3" descr="Screen Shot 2015-09-08 at 3.44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" r="984"/>
          <a:stretch/>
        </p:blipFill>
        <p:spPr>
          <a:xfrm>
            <a:off x="457200" y="2042366"/>
            <a:ext cx="8524289" cy="1971540"/>
          </a:xfrm>
        </p:spPr>
      </p:pic>
    </p:spTree>
    <p:extLst>
      <p:ext uri="{BB962C8B-B14F-4D97-AF65-F5344CB8AC3E}">
        <p14:creationId xmlns:p14="http://schemas.microsoft.com/office/powerpoint/2010/main" xmlns="" val="3731279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11" y="488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1" y="11918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procedure to identify areas of metallized coating that are poorly adhering to the </a:t>
            </a:r>
            <a:r>
              <a:rPr lang="en-US" dirty="0" smtClean="0"/>
              <a:t>substrate</a:t>
            </a:r>
          </a:p>
          <a:p>
            <a:r>
              <a:rPr lang="en-US" dirty="0" smtClean="0"/>
              <a:t>The </a:t>
            </a:r>
            <a:r>
              <a:rPr lang="en-US" dirty="0"/>
              <a:t>procedure involves impacting the coating with blow from a hammer weighing approximately 1.3 kg (3 </a:t>
            </a:r>
            <a:r>
              <a:rPr lang="en-US" dirty="0" smtClean="0"/>
              <a:t>lb.) </a:t>
            </a:r>
            <a:r>
              <a:rPr lang="en-US" dirty="0"/>
              <a:t>to a 38 mm (1.5 </a:t>
            </a:r>
            <a:r>
              <a:rPr lang="en-US" dirty="0" smtClean="0"/>
              <a:t>in.) </a:t>
            </a:r>
            <a:r>
              <a:rPr lang="en-US" dirty="0"/>
              <a:t>masonry </a:t>
            </a:r>
            <a:r>
              <a:rPr lang="en-US" dirty="0" smtClean="0"/>
              <a:t>chisel</a:t>
            </a:r>
          </a:p>
          <a:p>
            <a:r>
              <a:rPr lang="en-US" dirty="0" smtClean="0"/>
              <a:t>Any </a:t>
            </a:r>
            <a:r>
              <a:rPr lang="en-US" dirty="0" err="1"/>
              <a:t>disbonding</a:t>
            </a:r>
            <a:r>
              <a:rPr lang="en-US" dirty="0"/>
              <a:t> or peel of the coating as the result of the blow is considered a failure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095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pic>
        <p:nvPicPr>
          <p:cNvPr id="4" name="Content Placeholder 3" descr="Screen Shot 2015-09-08 at 3.46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3" b="12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98314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pic>
        <p:nvPicPr>
          <p:cNvPr id="4" name="Picture 3" descr="cut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55700"/>
            <a:ext cx="8229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461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pic>
        <p:nvPicPr>
          <p:cNvPr id="5" name="Picture 4" descr="cut t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80582"/>
            <a:ext cx="7239000" cy="4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66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pic>
        <p:nvPicPr>
          <p:cNvPr id="4" name="Picture 3" descr="passing cut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079500"/>
            <a:ext cx="533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726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Hammer and Chisel Test</a:t>
            </a:r>
            <a:endParaRPr lang="en-US" dirty="0"/>
          </a:p>
        </p:txBody>
      </p:sp>
      <p:pic>
        <p:nvPicPr>
          <p:cNvPr id="5" name="Picture 4" descr="failing cut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289" y="1223054"/>
            <a:ext cx="6299200" cy="48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315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Optional Sealers and Topcoats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Sealer</a:t>
            </a:r>
          </a:p>
          <a:p>
            <a:pPr lvl="1"/>
            <a:r>
              <a:rPr lang="en-US" dirty="0" smtClean="0"/>
              <a:t>Apply within 8 hours of TSC application</a:t>
            </a:r>
          </a:p>
          <a:p>
            <a:pPr lvl="1"/>
            <a:r>
              <a:rPr lang="en-US" dirty="0" smtClean="0"/>
              <a:t>Apply over a </a:t>
            </a:r>
            <a:r>
              <a:rPr lang="en-US" dirty="0"/>
              <a:t>dry, </a:t>
            </a:r>
            <a:r>
              <a:rPr lang="en-US" dirty="0" smtClean="0"/>
              <a:t>clean, and dust</a:t>
            </a:r>
            <a:r>
              <a:rPr lang="en-US" dirty="0"/>
              <a:t>-free </a:t>
            </a:r>
            <a:r>
              <a:rPr lang="en-US" dirty="0" smtClean="0"/>
              <a:t>surface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erified </a:t>
            </a:r>
            <a:r>
              <a:rPr lang="en-US" dirty="0"/>
              <a:t>by visual examination of a clean white </a:t>
            </a:r>
            <a:r>
              <a:rPr lang="en-US" dirty="0" smtClean="0"/>
              <a:t>cloth</a:t>
            </a:r>
          </a:p>
          <a:p>
            <a:pPr lvl="1"/>
            <a:r>
              <a:rPr lang="en-US" dirty="0" smtClean="0"/>
              <a:t>Capable </a:t>
            </a:r>
            <a:r>
              <a:rPr lang="en-US" dirty="0"/>
              <a:t>of penetrating into the body of the TSC to seal the interconnected surface porosity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92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Optional Sealers and Topcoats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Topcoat</a:t>
            </a:r>
          </a:p>
          <a:p>
            <a:pPr lvl="1"/>
            <a:r>
              <a:rPr lang="en-US" dirty="0" smtClean="0"/>
              <a:t>Chemically </a:t>
            </a:r>
            <a:r>
              <a:rPr lang="en-US" dirty="0"/>
              <a:t>compatible with the sealer and shall be applied in accordance with the paint </a:t>
            </a:r>
            <a:r>
              <a:rPr lang="en-US" dirty="0" smtClean="0"/>
              <a:t>manufacturer’s </a:t>
            </a:r>
            <a:r>
              <a:rPr lang="en-US" dirty="0"/>
              <a:t>instructions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Apply IAW SSPC-PA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37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05"/>
            <a:ext cx="8229600" cy="4525963"/>
          </a:xfrm>
        </p:spPr>
        <p:txBody>
          <a:bodyPr/>
          <a:lstStyle/>
          <a:p>
            <a:r>
              <a:rPr lang="en-US" dirty="0" smtClean="0"/>
              <a:t>Provides a </a:t>
            </a:r>
            <a:r>
              <a:rPr lang="en-US" dirty="0"/>
              <a:t>procedure for the application of metallic thermal spray coating (TSCs) </a:t>
            </a:r>
            <a:r>
              <a:rPr lang="en-US" dirty="0" smtClean="0"/>
              <a:t>of </a:t>
            </a:r>
            <a:r>
              <a:rPr lang="en-US" dirty="0"/>
              <a:t>aluminum, zinc, and their alloys and composites for the corrosion protection of </a:t>
            </a:r>
            <a:r>
              <a:rPr lang="en-US" dirty="0" smtClean="0"/>
              <a:t>steel</a:t>
            </a:r>
          </a:p>
          <a:p>
            <a:r>
              <a:rPr lang="en-US" dirty="0" smtClean="0"/>
              <a:t>Required </a:t>
            </a:r>
            <a:r>
              <a:rPr lang="en-US" dirty="0"/>
              <a:t>equipment, application procedures, and in-process quality control (QC</a:t>
            </a:r>
            <a:r>
              <a:rPr lang="en-US" dirty="0" smtClean="0"/>
              <a:t>) checkpoints </a:t>
            </a:r>
            <a:r>
              <a:rPr lang="en-US" dirty="0"/>
              <a:t>are specified. </a:t>
            </a:r>
          </a:p>
        </p:txBody>
      </p:sp>
    </p:spTree>
    <p:extLst>
      <p:ext uri="{BB962C8B-B14F-4D97-AF65-F5344CB8AC3E}">
        <p14:creationId xmlns:p14="http://schemas.microsoft.com/office/powerpoint/2010/main" xmlns="" val="2932426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0"/>
            <a:ext cx="8229600" cy="1143000"/>
          </a:xfrm>
        </p:spPr>
        <p:txBody>
          <a:bodyPr/>
          <a:lstStyle/>
          <a:p>
            <a:r>
              <a:rPr lang="en-US" dirty="0" smtClean="0"/>
              <a:t>SSPC-PA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8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Shop, Field, and Maintenance Painting of Steel</a:t>
            </a:r>
          </a:p>
          <a:p>
            <a:pPr lvl="1"/>
            <a:r>
              <a:rPr lang="en-US" dirty="0" smtClean="0"/>
              <a:t>The scope of this specification is rather broad, covering both specific as well as general requirements for the application of paint. </a:t>
            </a:r>
          </a:p>
          <a:p>
            <a:pPr lvl="1"/>
            <a:r>
              <a:rPr lang="en-US" dirty="0" smtClean="0"/>
              <a:t>This specification does provide detailed coverage of the procedures and methods for application after the selection of the coating materials has been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545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47422"/>
            <a:ext cx="8229600" cy="4525963"/>
          </a:xfrm>
        </p:spPr>
        <p:txBody>
          <a:bodyPr/>
          <a:lstStyle/>
          <a:p>
            <a:r>
              <a:rPr lang="en-US" dirty="0" smtClean="0"/>
              <a:t>Applicator </a:t>
            </a:r>
            <a:r>
              <a:rPr lang="en-US" dirty="0"/>
              <a:t>shall follow all appropriate procedures and meet all appropriate regulatory requirements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ANSI Z49.1, Safety in Welding, Cutting and Allied Processes</a:t>
            </a:r>
          </a:p>
          <a:p>
            <a:pPr lvl="1"/>
            <a:r>
              <a:rPr lang="en-US" dirty="0" smtClean="0"/>
              <a:t>NFPA 58, Standard for the Storage and Handling of Liquefied Petroleum Gases</a:t>
            </a:r>
          </a:p>
          <a:p>
            <a:pPr lvl="1"/>
            <a:r>
              <a:rPr lang="en-US" dirty="0" smtClean="0"/>
              <a:t>Safety Data Sheets (SDSs)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692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??????????????????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51493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44" y="12756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Included are requirements </a:t>
            </a:r>
            <a:r>
              <a:rPr lang="en-US" dirty="0" smtClean="0"/>
              <a:t>for: </a:t>
            </a:r>
          </a:p>
          <a:p>
            <a:pPr lvl="1"/>
            <a:r>
              <a:rPr lang="en-US" dirty="0" smtClean="0"/>
              <a:t>Job reference standard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urface preparation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oating application</a:t>
            </a:r>
            <a:endParaRPr lang="en-US" dirty="0"/>
          </a:p>
          <a:p>
            <a:pPr lvl="1"/>
            <a:r>
              <a:rPr lang="en-US" dirty="0" smtClean="0"/>
              <a:t>Repair </a:t>
            </a:r>
            <a:r>
              <a:rPr lang="en-US" dirty="0"/>
              <a:t>of coating </a:t>
            </a:r>
            <a:r>
              <a:rPr lang="en-US" dirty="0" smtClean="0"/>
              <a:t>defects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easurement </a:t>
            </a:r>
            <a:r>
              <a:rPr lang="en-US" dirty="0"/>
              <a:t>of coating </a:t>
            </a:r>
            <a:r>
              <a:rPr lang="en-US" dirty="0" smtClean="0"/>
              <a:t>thickness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dhesion </a:t>
            </a:r>
            <a:r>
              <a:rPr lang="en-US" dirty="0"/>
              <a:t>testing of the applied </a:t>
            </a:r>
            <a:r>
              <a:rPr lang="en-US" dirty="0" smtClean="0"/>
              <a:t>coating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of sealers and topcoats over the thermally sprayed metal </a:t>
            </a:r>
            <a:r>
              <a:rPr lang="en-US" dirty="0" smtClean="0"/>
              <a:t>coating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0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x-none" dirty="0"/>
              <a:t>The TSC applicator shall submit an application procedure proposed for the contract </a:t>
            </a:r>
            <a:r>
              <a:rPr lang="x-none" dirty="0" smtClean="0"/>
              <a:t>work</a:t>
            </a:r>
            <a:r>
              <a:rPr lang="en-US" dirty="0" smtClean="0"/>
              <a:t> </a:t>
            </a:r>
            <a:r>
              <a:rPr lang="x-none" dirty="0" smtClean="0"/>
              <a:t>includ</a:t>
            </a:r>
            <a:r>
              <a:rPr lang="en-US" dirty="0" err="1" smtClean="0"/>
              <a:t>ing</a:t>
            </a:r>
            <a:r>
              <a:rPr lang="x-none" dirty="0" smtClean="0"/>
              <a:t> </a:t>
            </a:r>
            <a:r>
              <a:rPr lang="x-none" dirty="0"/>
              <a:t>information </a:t>
            </a:r>
            <a:r>
              <a:rPr lang="x-none" dirty="0" smtClean="0"/>
              <a:t>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</a:t>
            </a:r>
            <a:r>
              <a:rPr lang="x-none" dirty="0" smtClean="0"/>
              <a:t>he </a:t>
            </a:r>
            <a:r>
              <a:rPr lang="x-none" dirty="0"/>
              <a:t>equipment </a:t>
            </a:r>
            <a:r>
              <a:rPr lang="x-none" dirty="0" smtClean="0"/>
              <a:t>capabilities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x-none" dirty="0" smtClean="0"/>
              <a:t>aterials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x-none" dirty="0" smtClean="0"/>
              <a:t>rocess </a:t>
            </a:r>
            <a:r>
              <a:rPr lang="x-none" dirty="0"/>
              <a:t>or application </a:t>
            </a:r>
            <a:r>
              <a:rPr lang="x-none" dirty="0" smtClean="0"/>
              <a:t>procedures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x-none" dirty="0" smtClean="0"/>
              <a:t>n‑process </a:t>
            </a:r>
            <a:r>
              <a:rPr lang="x-none" dirty="0"/>
              <a:t>quality control checkpoints </a:t>
            </a:r>
            <a:r>
              <a:rPr lang="x-none" dirty="0" smtClean="0"/>
              <a:t>for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x-none" dirty="0" smtClean="0"/>
              <a:t>urface preparation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x-none" dirty="0" smtClean="0"/>
              <a:t>hermal spraying</a:t>
            </a:r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x-none" dirty="0" smtClean="0"/>
              <a:t>aint </a:t>
            </a:r>
            <a:r>
              <a:rPr lang="x-none" dirty="0"/>
              <a:t>work (sealer or sealer and topcoat</a:t>
            </a:r>
            <a:r>
              <a:rPr lang="x-none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83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Reference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Prepared prior to application of thermal spray coating</a:t>
            </a:r>
          </a:p>
          <a:p>
            <a:r>
              <a:rPr lang="en-US" dirty="0" smtClean="0"/>
              <a:t>Made </a:t>
            </a:r>
            <a:r>
              <a:rPr lang="en-US" dirty="0"/>
              <a:t>with the actual field equipment and the process parameters and procedures (surface preparation and thermal spraying) to be used for the contracted work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Retained </a:t>
            </a:r>
            <a:r>
              <a:rPr lang="en-US" dirty="0"/>
              <a:t>until the job is completed </a:t>
            </a:r>
          </a:p>
        </p:txBody>
      </p:sp>
    </p:spTree>
    <p:extLst>
      <p:ext uri="{BB962C8B-B14F-4D97-AF65-F5344CB8AC3E}">
        <p14:creationId xmlns:p14="http://schemas.microsoft.com/office/powerpoint/2010/main" xmlns="" val="3891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61"/>
            <a:ext cx="8229600" cy="1143000"/>
          </a:xfrm>
        </p:spPr>
        <p:txBody>
          <a:bodyPr/>
          <a:lstStyle/>
          <a:p>
            <a:r>
              <a:rPr lang="en-US" dirty="0" smtClean="0"/>
              <a:t>Job Reference Standard</a:t>
            </a:r>
            <a:endParaRPr lang="en-US" dirty="0"/>
          </a:p>
        </p:txBody>
      </p:sp>
      <p:pic>
        <p:nvPicPr>
          <p:cNvPr id="4" name="Content Placeholder 3" descr="Screen Shot 2015-09-08 at 2.57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" r="1627"/>
          <a:stretch>
            <a:fillRect/>
          </a:stretch>
        </p:blipFill>
        <p:spPr>
          <a:xfrm>
            <a:off x="959556" y="1205090"/>
            <a:ext cx="7882466" cy="4335053"/>
          </a:xfrm>
        </p:spPr>
      </p:pic>
    </p:spTree>
    <p:extLst>
      <p:ext uri="{BB962C8B-B14F-4D97-AF65-F5344CB8AC3E}">
        <p14:creationId xmlns:p14="http://schemas.microsoft.com/office/powerpoint/2010/main" xmlns="" val="87843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Reference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Measure thermal </a:t>
            </a:r>
            <a:r>
              <a:rPr lang="en-US" dirty="0"/>
              <a:t>s</a:t>
            </a:r>
            <a:r>
              <a:rPr lang="en-US" dirty="0" smtClean="0"/>
              <a:t>pray thickness and adhesion </a:t>
            </a:r>
          </a:p>
          <a:p>
            <a:pPr lvl="1"/>
            <a:r>
              <a:rPr lang="en-US" dirty="0" smtClean="0"/>
              <a:t>Thickness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spot measurement at the center and one in each </a:t>
            </a:r>
            <a:r>
              <a:rPr lang="en-US" dirty="0" smtClean="0"/>
              <a:t>quadrant (5 total); </a:t>
            </a:r>
            <a:r>
              <a:rPr lang="en-US" dirty="0"/>
              <a:t>each measurement is the average of at least three </a:t>
            </a:r>
            <a:r>
              <a:rPr lang="en-US" dirty="0" smtClean="0"/>
              <a:t>readings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atisfactory </a:t>
            </a:r>
            <a:r>
              <a:rPr lang="en-US" dirty="0"/>
              <a:t>if the average of the five measurements is at least equal to the contract-specified thickness and no individual measurement is less than 80% of the contract-specified thickness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902231"/>
      </p:ext>
    </p:extLst>
  </p:cSld>
  <p:clrMapOvr>
    <a:masterClrMapping/>
  </p:clrMapOvr>
</p:sld>
</file>

<file path=ppt/theme/theme1.xml><?xml version="1.0" encoding="utf-8"?>
<a:theme xmlns:a="http://schemas.openxmlformats.org/drawingml/2006/main" name="SSPC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SSPC Webinar Template.pot</Template>
  <TotalTime>7172</TotalTime>
  <Words>1197</Words>
  <Application>Microsoft Office PowerPoint</Application>
  <PresentationFormat>On-screen Show (4:3)</PresentationFormat>
  <Paragraphs>136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SSPC Webinar Template</vt:lpstr>
      <vt:lpstr>Application of Thermal Spray</vt:lpstr>
      <vt:lpstr>What is Thermal Spray?</vt:lpstr>
      <vt:lpstr>NACE NO.12/AWS C2.23M/SSPC CS-23 STANDARD PRACTICE </vt:lpstr>
      <vt:lpstr>Scope</vt:lpstr>
      <vt:lpstr>Scope</vt:lpstr>
      <vt:lpstr>Application Procedure</vt:lpstr>
      <vt:lpstr>Job Reference Standard</vt:lpstr>
      <vt:lpstr>Job Reference Standard</vt:lpstr>
      <vt:lpstr>Job Reference Standard</vt:lpstr>
      <vt:lpstr>Job Reference Standard</vt:lpstr>
      <vt:lpstr>ASTM D4285</vt:lpstr>
      <vt:lpstr>Minimum Pre-Surface Preparation Requirements</vt:lpstr>
      <vt:lpstr>Surface Preparation</vt:lpstr>
      <vt:lpstr>Surface Preparation</vt:lpstr>
      <vt:lpstr>Surface Preparation</vt:lpstr>
      <vt:lpstr>Verification of Cleanliness</vt:lpstr>
      <vt:lpstr>Surface Profile</vt:lpstr>
      <vt:lpstr>Surface Profile</vt:lpstr>
      <vt:lpstr>Minimum Surface Preparation Requirements</vt:lpstr>
      <vt:lpstr>Application</vt:lpstr>
      <vt:lpstr>Repair</vt:lpstr>
      <vt:lpstr>Measurement of Coating Thickness</vt:lpstr>
      <vt:lpstr>Nonconforming TSC Thickness</vt:lpstr>
      <vt:lpstr>Adhesion </vt:lpstr>
      <vt:lpstr>Adhesion</vt:lpstr>
      <vt:lpstr>Thermal Spray Finish</vt:lpstr>
      <vt:lpstr>Minimum Application Requirements</vt:lpstr>
      <vt:lpstr>Additional Tests </vt:lpstr>
      <vt:lpstr>Bend Test</vt:lpstr>
      <vt:lpstr>Bend Test</vt:lpstr>
      <vt:lpstr>Bend Test</vt:lpstr>
      <vt:lpstr>Hammer and Chisel Test</vt:lpstr>
      <vt:lpstr>Hammer and Chisel Test</vt:lpstr>
      <vt:lpstr>Hammer and Chisel Test</vt:lpstr>
      <vt:lpstr>Hammer and Chisel Test</vt:lpstr>
      <vt:lpstr>Hammer and Chisel Test</vt:lpstr>
      <vt:lpstr>Hammer and Chisel Test</vt:lpstr>
      <vt:lpstr>Application of Optional Sealers and Topcoats</vt:lpstr>
      <vt:lpstr>Application of Optional Sealers and Topcoats</vt:lpstr>
      <vt:lpstr>SSPC-PA 1</vt:lpstr>
      <vt:lpstr>Safety</vt:lpstr>
      <vt:lpstr>Any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Kunkle</dc:creator>
  <cp:lastModifiedBy>John</cp:lastModifiedBy>
  <cp:revision>374</cp:revision>
  <cp:lastPrinted>2015-04-24T12:40:10Z</cp:lastPrinted>
  <dcterms:created xsi:type="dcterms:W3CDTF">2015-03-02T13:21:23Z</dcterms:created>
  <dcterms:modified xsi:type="dcterms:W3CDTF">2015-10-21T14:06:13Z</dcterms:modified>
</cp:coreProperties>
</file>