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7"/>
  </p:notesMasterIdLst>
  <p:handoutMasterIdLst>
    <p:handoutMasterId r:id="rId58"/>
  </p:handoutMasterIdLst>
  <p:sldIdLst>
    <p:sldId id="385" r:id="rId2"/>
    <p:sldId id="386" r:id="rId3"/>
    <p:sldId id="390" r:id="rId4"/>
    <p:sldId id="387" r:id="rId5"/>
    <p:sldId id="442" r:id="rId6"/>
    <p:sldId id="389" r:id="rId7"/>
    <p:sldId id="391" r:id="rId8"/>
    <p:sldId id="392" r:id="rId9"/>
    <p:sldId id="393" r:id="rId10"/>
    <p:sldId id="394" r:id="rId11"/>
    <p:sldId id="395" r:id="rId12"/>
    <p:sldId id="396" r:id="rId13"/>
    <p:sldId id="397" r:id="rId14"/>
    <p:sldId id="398" r:id="rId15"/>
    <p:sldId id="399" r:id="rId16"/>
    <p:sldId id="400" r:id="rId17"/>
    <p:sldId id="401" r:id="rId18"/>
    <p:sldId id="402" r:id="rId19"/>
    <p:sldId id="403" r:id="rId20"/>
    <p:sldId id="404" r:id="rId21"/>
    <p:sldId id="405" r:id="rId22"/>
    <p:sldId id="406" r:id="rId23"/>
    <p:sldId id="407" r:id="rId24"/>
    <p:sldId id="408" r:id="rId25"/>
    <p:sldId id="441" r:id="rId26"/>
    <p:sldId id="409" r:id="rId27"/>
    <p:sldId id="410" r:id="rId28"/>
    <p:sldId id="411" r:id="rId29"/>
    <p:sldId id="412" r:id="rId30"/>
    <p:sldId id="413" r:id="rId31"/>
    <p:sldId id="414" r:id="rId32"/>
    <p:sldId id="415" r:id="rId33"/>
    <p:sldId id="416" r:id="rId34"/>
    <p:sldId id="417" r:id="rId35"/>
    <p:sldId id="418" r:id="rId36"/>
    <p:sldId id="419" r:id="rId37"/>
    <p:sldId id="420" r:id="rId38"/>
    <p:sldId id="421" r:id="rId39"/>
    <p:sldId id="422" r:id="rId40"/>
    <p:sldId id="423" r:id="rId41"/>
    <p:sldId id="424" r:id="rId42"/>
    <p:sldId id="425" r:id="rId43"/>
    <p:sldId id="426" r:id="rId44"/>
    <p:sldId id="427" r:id="rId45"/>
    <p:sldId id="428" r:id="rId46"/>
    <p:sldId id="429" r:id="rId47"/>
    <p:sldId id="430" r:id="rId48"/>
    <p:sldId id="431" r:id="rId49"/>
    <p:sldId id="432" r:id="rId50"/>
    <p:sldId id="433" r:id="rId51"/>
    <p:sldId id="434" r:id="rId52"/>
    <p:sldId id="435" r:id="rId53"/>
    <p:sldId id="436" r:id="rId54"/>
    <p:sldId id="437" r:id="rId55"/>
    <p:sldId id="438" r:id="rId56"/>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111"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111"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111"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111"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111"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111"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111"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111"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11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clrMru>
    <a:srgbClr val="FFFFFF"/>
    <a:srgbClr val="01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830" autoAdjust="0"/>
  </p:normalViewPr>
  <p:slideViewPr>
    <p:cSldViewPr snapToGrid="0" snapToObjects="1">
      <p:cViewPr varScale="1">
        <p:scale>
          <a:sx n="69" d="100"/>
          <a:sy n="69" d="100"/>
        </p:scale>
        <p:origin x="-1116" y="-90"/>
      </p:cViewPr>
      <p:guideLst>
        <p:guide orient="horz" pos="2160"/>
        <p:guide pos="2880"/>
      </p:guideLst>
    </p:cSldViewPr>
  </p:slideViewPr>
  <p:outlineViewPr>
    <p:cViewPr>
      <p:scale>
        <a:sx n="33" d="100"/>
        <a:sy n="33" d="100"/>
      </p:scale>
      <p:origin x="0" y="13434"/>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p:scale>
          <a:sx n="100" d="100"/>
          <a:sy n="100" d="100"/>
        </p:scale>
        <p:origin x="-2000" y="-36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TradeGothic CondEighteen" pitchFamily="-110" charset="0"/>
                <a:ea typeface="ＭＳ Ｐゴシック" pitchFamily="-111" charset="-128"/>
                <a:cs typeface="ＭＳ Ｐゴシック" pitchFamily="-111"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radeGothic CondEighteen" charset="0"/>
              </a:defRPr>
            </a:lvl1pPr>
          </a:lstStyle>
          <a:p>
            <a:fld id="{DDD48109-FA5D-4C40-AA90-1AF073BE2525}" type="datetime1">
              <a:rPr lang="en-US"/>
              <a:pPr/>
              <a:t>6/1/2012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TradeGothic CondEighteen" pitchFamily="-110" charset="0"/>
                <a:ea typeface="ＭＳ Ｐゴシック" pitchFamily="-111" charset="-128"/>
                <a:cs typeface="ＭＳ Ｐゴシック" pitchFamily="-111"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radeGothic CondEighteen" charset="0"/>
              </a:defRPr>
            </a:lvl1pPr>
          </a:lstStyle>
          <a:p>
            <a:fld id="{5EBEFCED-F697-4B95-8F35-E3E7DCFFD342}"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TradeGothic CondEighteen" pitchFamily="-110" charset="0"/>
                <a:ea typeface="ＭＳ Ｐゴシック" pitchFamily="-111" charset="-128"/>
                <a:cs typeface="ＭＳ Ｐゴシック" pitchFamily="-111"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radeGothic CondEighteen" charset="0"/>
              </a:defRPr>
            </a:lvl1pPr>
          </a:lstStyle>
          <a:p>
            <a:fld id="{84F9A851-CA3E-491F-8414-F9C82FDA4A76}" type="datetime1">
              <a:rPr lang="en-US"/>
              <a:pPr/>
              <a:t>6/1/2012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TradeGothic CondEighteen" pitchFamily="-110" charset="0"/>
                <a:ea typeface="ＭＳ Ｐゴシック" pitchFamily="-111" charset="-128"/>
                <a:cs typeface="ＭＳ Ｐゴシック" pitchFamily="-111"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radeGothic CondEighteen" charset="0"/>
              </a:defRPr>
            </a:lvl1pPr>
          </a:lstStyle>
          <a:p>
            <a:fld id="{6A1E3F94-8839-4135-9471-F2402A97D1FE}"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TradeGothic CondEighteen"/>
        <a:ea typeface="ＭＳ Ｐゴシック" pitchFamily="-111"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TradeGothic CondEighteen"/>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TradeGothic CondEighteen"/>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TradeGothic CondEighteen"/>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TradeGothic CondEighteen"/>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36867" name="Rectangle 3"/>
          <p:cNvSpPr>
            <a:spLocks noGrp="1" noChangeArrowheads="1"/>
          </p:cNvSpPr>
          <p:nvPr>
            <p:ph type="body" idx="1"/>
          </p:nvPr>
        </p:nvSpPr>
        <p:spPr bwMode="auto">
          <a:noFill/>
        </p:spPr>
        <p:txBody>
          <a:bodyPr/>
          <a:lstStyle/>
          <a:p>
            <a:endParaRPr lang="en-US" dirty="0" smtClean="0">
              <a:solidFill>
                <a:srgbClr val="000000"/>
              </a:solidFill>
              <a:latin typeface="TradeGothic CondEightee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Rot="1" noChangeAspect="1" noChangeArrowheads="1" noTextEdit="1"/>
          </p:cNvSpPr>
          <p:nvPr>
            <p:ph type="sldImg"/>
          </p:nvPr>
        </p:nvSpPr>
        <p:spPr bwMode="auto">
          <a:noFill/>
          <a:ln cap="flat">
            <a:solidFill>
              <a:srgbClr val="000000"/>
            </a:solidFill>
            <a:miter lim="800000"/>
            <a:headEnd/>
            <a:tailEnd/>
          </a:ln>
        </p:spPr>
      </p:sp>
      <p:sp>
        <p:nvSpPr>
          <p:cNvPr id="38915" name="Rectangle 4"/>
          <p:cNvSpPr>
            <a:spLocks noGrp="1" noChangeArrowheads="1"/>
          </p:cNvSpPr>
          <p:nvPr>
            <p:ph type="body" idx="1"/>
          </p:nvPr>
        </p:nvSpPr>
        <p:spPr bwMode="auto">
          <a:noFill/>
        </p:spPr>
        <p:txBody>
          <a:bodyPr/>
          <a:lstStyle/>
          <a:p>
            <a:endParaRPr lang="en-US" i="1" dirty="0" smtClean="0">
              <a:latin typeface="TradeGothic CondEighteen" charset="0"/>
            </a:endParaRPr>
          </a:p>
          <a:p>
            <a:r>
              <a:rPr lang="en-US" dirty="0" smtClean="0">
                <a:latin typeface="TradeGothic CondEighteen" charset="0"/>
              </a:rPr>
              <a:t>Examples of non-metallic manufactured abrasives</a:t>
            </a:r>
          </a:p>
          <a:p>
            <a:endParaRPr lang="en-US" dirty="0" smtClean="0">
              <a:latin typeface="TradeGothic CondEightee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40963" name="Rectangle 3"/>
          <p:cNvSpPr>
            <a:spLocks noGrp="1" noChangeArrowheads="1"/>
          </p:cNvSpPr>
          <p:nvPr>
            <p:ph type="body" idx="1"/>
          </p:nvPr>
        </p:nvSpPr>
        <p:spPr bwMode="auto">
          <a:noFill/>
        </p:spPr>
        <p:txBody>
          <a:bodyPr/>
          <a:lstStyle/>
          <a:p>
            <a:endParaRPr lang="en-US" smtClean="0">
              <a:solidFill>
                <a:srgbClr val="000000"/>
              </a:solidFill>
              <a:latin typeface="TradeGothic CondEightee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43011" name="Rectangle 3"/>
          <p:cNvSpPr>
            <a:spLocks noGrp="1" noChangeArrowheads="1"/>
          </p:cNvSpPr>
          <p:nvPr>
            <p:ph type="body" idx="1"/>
          </p:nvPr>
        </p:nvSpPr>
        <p:spPr bwMode="auto">
          <a:noFill/>
        </p:spPr>
        <p:txBody>
          <a:bodyPr/>
          <a:lstStyle/>
          <a:p>
            <a:endParaRPr lang="en-US" smtClean="0">
              <a:solidFill>
                <a:srgbClr val="000000"/>
              </a:solidFill>
              <a:latin typeface="TradeGothic CondEightee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45059" name="Rectangle 3"/>
          <p:cNvSpPr>
            <a:spLocks noGrp="1" noChangeArrowheads="1"/>
          </p:cNvSpPr>
          <p:nvPr>
            <p:ph type="body" idx="1"/>
          </p:nvPr>
        </p:nvSpPr>
        <p:spPr bwMode="auto">
          <a:noFill/>
        </p:spPr>
        <p:txBody>
          <a:bodyPr/>
          <a:lstStyle/>
          <a:p>
            <a:endParaRPr lang="en-US" smtClean="0">
              <a:solidFill>
                <a:srgbClr val="000000"/>
              </a:solidFill>
              <a:latin typeface="TradeGothic CondEightee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Rot="1" noChangeAspect="1" noChangeArrowheads="1" noTextEdit="1"/>
          </p:cNvSpPr>
          <p:nvPr>
            <p:ph type="sldImg"/>
          </p:nvPr>
        </p:nvSpPr>
        <p:spPr bwMode="auto">
          <a:noFill/>
          <a:ln cap="flat">
            <a:solidFill>
              <a:srgbClr val="000000"/>
            </a:solidFill>
            <a:miter lim="800000"/>
            <a:headEnd/>
            <a:tailEnd/>
          </a:ln>
        </p:spPr>
      </p:sp>
      <p:sp>
        <p:nvSpPr>
          <p:cNvPr id="47107" name="Rectangle 4"/>
          <p:cNvSpPr>
            <a:spLocks noGrp="1" noChangeArrowheads="1"/>
          </p:cNvSpPr>
          <p:nvPr>
            <p:ph type="body" idx="1"/>
          </p:nvPr>
        </p:nvSpPr>
        <p:spPr bwMode="auto">
          <a:noFill/>
        </p:spPr>
        <p:txBody>
          <a:bodyPr/>
          <a:lstStyle/>
          <a:p>
            <a:endParaRPr lang="en-US" i="1" dirty="0" smtClean="0">
              <a:latin typeface="TradeGothic CondEighteen" charset="0"/>
            </a:endParaRPr>
          </a:p>
          <a:p>
            <a:endParaRPr lang="en-US" dirty="0" smtClean="0">
              <a:latin typeface="TradeGothic CondEightee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49155" name="Rectangle 3"/>
          <p:cNvSpPr>
            <a:spLocks noGrp="1" noChangeArrowheads="1"/>
          </p:cNvSpPr>
          <p:nvPr>
            <p:ph type="body" idx="1"/>
          </p:nvPr>
        </p:nvSpPr>
        <p:spPr bwMode="auto">
          <a:noFill/>
        </p:spPr>
        <p:txBody>
          <a:bodyPr/>
          <a:lstStyle/>
          <a:p>
            <a:endParaRPr lang="en-US" smtClean="0">
              <a:solidFill>
                <a:srgbClr val="000000"/>
              </a:solidFill>
              <a:latin typeface="TradeGothic CondEightee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51203" name="Rectangle 3"/>
          <p:cNvSpPr>
            <a:spLocks noGrp="1" noChangeArrowheads="1"/>
          </p:cNvSpPr>
          <p:nvPr>
            <p:ph type="body" idx="1"/>
          </p:nvPr>
        </p:nvSpPr>
        <p:spPr bwMode="auto">
          <a:noFill/>
        </p:spPr>
        <p:txBody>
          <a:bodyPr/>
          <a:lstStyle/>
          <a:p>
            <a:endParaRPr lang="en-US" smtClean="0">
              <a:solidFill>
                <a:srgbClr val="000000"/>
              </a:solidFill>
              <a:latin typeface="TradeGothic CondEightee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Rot="1" noChangeAspect="1" noChangeArrowheads="1" noTextEdit="1"/>
          </p:cNvSpPr>
          <p:nvPr>
            <p:ph type="sldImg"/>
          </p:nvPr>
        </p:nvSpPr>
        <p:spPr bwMode="auto">
          <a:noFill/>
          <a:ln cap="flat">
            <a:solidFill>
              <a:srgbClr val="000000"/>
            </a:solidFill>
            <a:miter lim="800000"/>
            <a:headEnd/>
            <a:tailEnd/>
          </a:ln>
        </p:spPr>
      </p:sp>
      <p:sp>
        <p:nvSpPr>
          <p:cNvPr id="53251" name="Rectangle 4"/>
          <p:cNvSpPr>
            <a:spLocks noGrp="1" noChangeArrowheads="1"/>
          </p:cNvSpPr>
          <p:nvPr>
            <p:ph type="body" idx="1"/>
          </p:nvPr>
        </p:nvSpPr>
        <p:spPr bwMode="auto">
          <a:noFill/>
        </p:spPr>
        <p:txBody>
          <a:bodyPr/>
          <a:lstStyle/>
          <a:p>
            <a:endParaRPr lang="en-US" i="1" smtClean="0">
              <a:latin typeface="TradeGothic CondEighteen" charset="0"/>
            </a:endParaRPr>
          </a:p>
          <a:p>
            <a:endParaRPr lang="en-US" i="1" smtClean="0">
              <a:latin typeface="TradeGothic CondEightee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55299" name="Rectangle 3"/>
          <p:cNvSpPr>
            <a:spLocks noGrp="1" noChangeArrowheads="1"/>
          </p:cNvSpPr>
          <p:nvPr>
            <p:ph type="body" idx="1"/>
          </p:nvPr>
        </p:nvSpPr>
        <p:spPr bwMode="auto">
          <a:noFill/>
        </p:spPr>
        <p:txBody>
          <a:bodyPr/>
          <a:lstStyle/>
          <a:p>
            <a:endParaRPr lang="en-US" smtClean="0">
              <a:solidFill>
                <a:srgbClr val="000000"/>
              </a:solidFill>
              <a:latin typeface="TradeGothic CondEightee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p:cNvSpPr>
          <p:nvPr>
            <p:ph type="sldImg"/>
          </p:nvPr>
        </p:nvSpPr>
        <p:spPr bwMode="auto">
          <a:noFill/>
          <a:ln cap="flat">
            <a:solidFill>
              <a:srgbClr val="000000"/>
            </a:solidFill>
            <a:miter lim="800000"/>
            <a:headEnd/>
            <a:tailEnd/>
          </a:ln>
        </p:spPr>
      </p:sp>
      <p:sp>
        <p:nvSpPr>
          <p:cNvPr id="3" name="Notes Placeholder 2"/>
          <p:cNvSpPr>
            <a:spLocks noGrp="1"/>
          </p:cNvSpPr>
          <p:nvPr>
            <p:ph type="body" idx="1"/>
          </p:nvPr>
        </p:nvSpPr>
        <p:spPr/>
        <p:txBody>
          <a:bodyPr>
            <a:normAutofit/>
          </a:bodyPr>
          <a:lstStyle/>
          <a:p>
            <a:r>
              <a:rPr lang="en-US" baseline="0" dirty="0" smtClean="0"/>
              <a:t>In order to select the correct abrasive for a particular job a number of factors need to be understood.  This Webinar will cover these factors and how they influence the appearance, cleanliness and profile of the finished surface.</a:t>
            </a:r>
          </a:p>
          <a:p>
            <a:endParaRPr lang="en-US" baseline="0" dirty="0" smtClean="0"/>
          </a:p>
          <a:p>
            <a:r>
              <a:rPr lang="en-US" baseline="0" dirty="0" smtClean="0"/>
              <a:t>During this Webinar I will be discussing the types of available abrasives along with some of the benefits and negatives of each and the factors that control productivity.  I will also cover </a:t>
            </a:r>
            <a:r>
              <a:rPr lang="en-US" baseline="0" dirty="0" smtClean="0"/>
              <a:t>the industry standards </a:t>
            </a:r>
            <a:r>
              <a:rPr lang="en-US" baseline="0" dirty="0" smtClean="0"/>
              <a:t>for </a:t>
            </a:r>
            <a:r>
              <a:rPr lang="en-US" baseline="0" dirty="0" smtClean="0"/>
              <a:t>the basic types of </a:t>
            </a:r>
            <a:r>
              <a:rPr lang="en-US" baseline="0" dirty="0" smtClean="0"/>
              <a:t>abrasives.</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a:lstStyle/>
          <a:p>
            <a:endParaRPr lang="en-US" smtClean="0">
              <a:latin typeface="TradeGothic CondEighteen" charset="0"/>
            </a:endParaRPr>
          </a:p>
          <a:p>
            <a:endParaRPr lang="en-US" smtClean="0">
              <a:latin typeface="TradeGothic CondEighteen" charset="0"/>
            </a:endParaRPr>
          </a:p>
          <a:p>
            <a:endParaRPr lang="en-US" smtClean="0">
              <a:latin typeface="TradeGothic CondEighteen" charset="0"/>
            </a:endParaRPr>
          </a:p>
          <a:p>
            <a:endParaRPr lang="en-US" smtClean="0">
              <a:latin typeface="TradeGothic CondEighteen" charset="0"/>
            </a:endParaRPr>
          </a:p>
          <a:p>
            <a:endParaRPr lang="en-US" smtClean="0">
              <a:latin typeface="TradeGothic CondEighteen" charset="0"/>
            </a:endParaRPr>
          </a:p>
          <a:p>
            <a:endParaRPr lang="en-US" smtClean="0">
              <a:latin typeface="TradeGothic CondEighteen" charset="0"/>
            </a:endParaRPr>
          </a:p>
          <a:p>
            <a:endParaRPr lang="en-US" smtClean="0">
              <a:latin typeface="TradeGothic CondEightee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3" name="Rectangle 3"/>
          <p:cNvSpPr>
            <a:spLocks noGrp="1" noChangeArrowheads="1"/>
          </p:cNvSpPr>
          <p:nvPr>
            <p:ph type="body" idx="1"/>
          </p:nvPr>
        </p:nvSpPr>
        <p:spPr bwMode="auto">
          <a:noFill/>
        </p:spPr>
        <p:txBody>
          <a:bodyPr/>
          <a:lstStyle/>
          <a:p>
            <a:endParaRPr lang="en-US" smtClean="0">
              <a:latin typeface="TradeGothic CondEighteen" charset="0"/>
            </a:endParaRPr>
          </a:p>
          <a:p>
            <a:endParaRPr lang="en-US" smtClean="0">
              <a:latin typeface="TradeGothic CondEighteen" charset="0"/>
            </a:endParaRPr>
          </a:p>
          <a:p>
            <a:endParaRPr lang="en-US" smtClean="0">
              <a:latin typeface="TradeGothic CondEighteen" charset="0"/>
            </a:endParaRPr>
          </a:p>
          <a:p>
            <a:endParaRPr lang="en-US" sz="1400" smtClean="0">
              <a:latin typeface="TradeGothic CondEighteen" charset="0"/>
            </a:endParaRPr>
          </a:p>
          <a:p>
            <a:endParaRPr lang="en-US" sz="1400" smtClean="0">
              <a:latin typeface="TradeGothic CondEighteen" charset="0"/>
            </a:endParaRPr>
          </a:p>
          <a:p>
            <a:endParaRPr lang="en-US" sz="1400" smtClean="0">
              <a:latin typeface="TradeGothic CondEighteen" charset="0"/>
            </a:endParaRPr>
          </a:p>
          <a:p>
            <a:endParaRPr lang="en-US" sz="1400" smtClean="0">
              <a:latin typeface="TradeGothic CondEighteen" charset="0"/>
            </a:endParaRPr>
          </a:p>
          <a:p>
            <a:endParaRPr lang="en-US" sz="1400" smtClean="0">
              <a:latin typeface="TradeGothic CondEightee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nvPr>
        </p:nvSpPr>
        <p:spPr bwMode="auto">
          <a:noFill/>
        </p:spPr>
        <p:txBody>
          <a:bodyPr/>
          <a:lstStyle/>
          <a:p>
            <a:endParaRPr lang="en-US" smtClean="0">
              <a:latin typeface="TradeGothic CondEighteen" charset="0"/>
            </a:endParaRPr>
          </a:p>
          <a:p>
            <a:endParaRPr lang="en-US" smtClean="0">
              <a:latin typeface="TradeGothic CondEighteen" charset="0"/>
            </a:endParaRPr>
          </a:p>
          <a:p>
            <a:endParaRPr lang="en-US" sz="1400" smtClean="0">
              <a:latin typeface="TradeGothic CondEighteen" charset="0"/>
            </a:endParaRPr>
          </a:p>
          <a:p>
            <a:endParaRPr lang="en-US" sz="1400" smtClean="0">
              <a:latin typeface="TradeGothic CondEighteen" charset="0"/>
            </a:endParaRPr>
          </a:p>
          <a:p>
            <a:endParaRPr lang="en-US" sz="1400" smtClean="0">
              <a:latin typeface="TradeGothic CondEighteen" charset="0"/>
            </a:endParaRPr>
          </a:p>
          <a:p>
            <a:endParaRPr lang="en-US" sz="1400" smtClean="0">
              <a:latin typeface="TradeGothic CondEighteen" charset="0"/>
            </a:endParaRPr>
          </a:p>
          <a:p>
            <a:endParaRPr lang="en-US" sz="1400" smtClean="0">
              <a:latin typeface="TradeGothic CondEighteen" charset="0"/>
            </a:endParaRPr>
          </a:p>
          <a:p>
            <a:endParaRPr lang="en-US" sz="1400" smtClean="0">
              <a:latin typeface="TradeGothic CondEightee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68611" name="Rectangle 3"/>
          <p:cNvSpPr>
            <a:spLocks noGrp="1" noChangeArrowheads="1"/>
          </p:cNvSpPr>
          <p:nvPr>
            <p:ph type="body" idx="1"/>
          </p:nvPr>
        </p:nvSpPr>
        <p:spPr bwMode="auto">
          <a:noFill/>
        </p:spPr>
        <p:txBody>
          <a:bodyPr/>
          <a:lstStyle/>
          <a:p>
            <a:endParaRPr lang="en-US" smtClean="0">
              <a:latin typeface="TradeGothic CondEightee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70659" name="Rectangle 3"/>
          <p:cNvSpPr>
            <a:spLocks noGrp="1" noChangeArrowheads="1"/>
          </p:cNvSpPr>
          <p:nvPr>
            <p:ph type="body" idx="1"/>
          </p:nvPr>
        </p:nvSpPr>
        <p:spPr bwMode="auto">
          <a:noFill/>
        </p:spPr>
        <p:txBody>
          <a:bodyPr/>
          <a:lstStyle/>
          <a:p>
            <a:endParaRPr lang="en-US" smtClean="0">
              <a:latin typeface="TradeGothic CondEighteen" charset="0"/>
            </a:endParaRPr>
          </a:p>
          <a:p>
            <a:endParaRPr lang="en-US" smtClean="0">
              <a:solidFill>
                <a:srgbClr val="000000"/>
              </a:solidFill>
              <a:latin typeface="TradeGothic CondEightee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Rot="1" noChangeAspect="1" noChangeArrowheads="1" noTextEdit="1"/>
          </p:cNvSpPr>
          <p:nvPr>
            <p:ph type="sldImg"/>
          </p:nvPr>
        </p:nvSpPr>
        <p:spPr bwMode="auto">
          <a:noFill/>
          <a:ln cap="flat">
            <a:solidFill>
              <a:srgbClr val="000000"/>
            </a:solidFill>
            <a:miter lim="800000"/>
            <a:headEnd/>
            <a:tailEnd/>
          </a:ln>
        </p:spPr>
      </p:sp>
      <p:sp>
        <p:nvSpPr>
          <p:cNvPr id="26627" name="Rectangle 4"/>
          <p:cNvSpPr>
            <a:spLocks noGrp="1" noChangeArrowheads="1"/>
          </p:cNvSpPr>
          <p:nvPr>
            <p:ph type="body" idx="1"/>
          </p:nvPr>
        </p:nvSpPr>
        <p:spPr bwMode="auto">
          <a:noFill/>
        </p:spPr>
        <p:txBody>
          <a:bodyPr/>
          <a:lstStyle/>
          <a:p>
            <a:r>
              <a:rPr lang="en-US" b="0" i="0" dirty="0" smtClean="0">
                <a:latin typeface="TradeGothic CondEighteen" charset="0"/>
              </a:rPr>
              <a:t>There are a large number of abrasives available</a:t>
            </a:r>
            <a:r>
              <a:rPr lang="en-US" b="0" i="0" baseline="0" dirty="0" smtClean="0">
                <a:latin typeface="TradeGothic CondEighteen" charset="0"/>
              </a:rPr>
              <a:t> for </a:t>
            </a:r>
            <a:r>
              <a:rPr lang="en-US" b="0" i="0" baseline="0" dirty="0" smtClean="0">
                <a:latin typeface="TradeGothic CondEighteen" charset="0"/>
              </a:rPr>
              <a:t>use thought-out the world.</a:t>
            </a:r>
            <a:endParaRPr lang="en-US" b="0" i="0" baseline="0" dirty="0" smtClean="0">
              <a:latin typeface="TradeGothic CondEighteen" charset="0"/>
            </a:endParaRPr>
          </a:p>
          <a:p>
            <a:r>
              <a:rPr lang="en-US" b="0" i="0" baseline="0" dirty="0" smtClean="0">
                <a:latin typeface="TradeGothic CondEighteen" charset="0"/>
              </a:rPr>
              <a:t>Some may only be regionally available due to the high cost of transporting them long distances.</a:t>
            </a:r>
          </a:p>
          <a:p>
            <a:r>
              <a:rPr lang="en-US" b="0" i="0" baseline="0" dirty="0" smtClean="0">
                <a:latin typeface="TradeGothic CondEighteen" charset="0"/>
              </a:rPr>
              <a:t>Some abrasives, even when described as the same type of abrasive, can have different properties based on the location they come from.</a:t>
            </a:r>
            <a:endParaRPr lang="en-US" b="0" i="0" dirty="0" smtClean="0">
              <a:latin typeface="TradeGothic CondEightee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bwMode="auto">
          <a:noFill/>
        </p:spPr>
        <p:txBody>
          <a:bodyPr/>
          <a:lstStyle/>
          <a:p>
            <a:endParaRPr lang="en-US" smtClean="0">
              <a:solidFill>
                <a:srgbClr val="000000"/>
              </a:solidFill>
              <a:latin typeface="TradeGothic CondEighteen" charset="0"/>
            </a:endParaRPr>
          </a:p>
        </p:txBody>
      </p:sp>
      <p:sp>
        <p:nvSpPr>
          <p:cNvPr id="78851"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bwMode="auto">
          <a:noFill/>
        </p:spPr>
        <p:txBody>
          <a:bodyPr/>
          <a:lstStyle/>
          <a:p>
            <a:endParaRPr lang="en-US" smtClean="0">
              <a:solidFill>
                <a:srgbClr val="000000"/>
              </a:solidFill>
              <a:latin typeface="TradeGothic CondEighteen" charset="0"/>
            </a:endParaRPr>
          </a:p>
        </p:txBody>
      </p:sp>
      <p:sp>
        <p:nvSpPr>
          <p:cNvPr id="80899"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bwMode="auto">
          <a:xfrm>
            <a:off x="914400" y="4343400"/>
            <a:ext cx="5029200" cy="3657600"/>
          </a:xfrm>
          <a:noFill/>
        </p:spPr>
        <p:txBody>
          <a:bodyPr/>
          <a:lstStyle/>
          <a:p>
            <a:pPr>
              <a:tabLst>
                <a:tab pos="292100" algn="l"/>
              </a:tabLst>
            </a:pPr>
            <a:endParaRPr lang="en-US" smtClean="0">
              <a:solidFill>
                <a:srgbClr val="000000"/>
              </a:solidFill>
              <a:latin typeface="TradeGothic CondEighteen" charset="0"/>
            </a:endParaRPr>
          </a:p>
        </p:txBody>
      </p:sp>
      <p:sp>
        <p:nvSpPr>
          <p:cNvPr id="82947"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bwMode="auto">
          <a:xfrm>
            <a:off x="914400" y="4343400"/>
            <a:ext cx="5029200" cy="3657600"/>
          </a:xfrm>
          <a:noFill/>
        </p:spPr>
        <p:txBody>
          <a:bodyPr/>
          <a:lstStyle/>
          <a:p>
            <a:pPr>
              <a:tabLst>
                <a:tab pos="292100" algn="l"/>
              </a:tabLst>
            </a:pPr>
            <a:endParaRPr lang="en-US" smtClean="0">
              <a:solidFill>
                <a:srgbClr val="000000"/>
              </a:solidFill>
              <a:latin typeface="TradeGothic CondEighteen" charset="0"/>
            </a:endParaRPr>
          </a:p>
        </p:txBody>
      </p:sp>
      <p:sp>
        <p:nvSpPr>
          <p:cNvPr id="84995"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bwMode="auto">
          <a:xfrm>
            <a:off x="914400" y="4343400"/>
            <a:ext cx="5029200" cy="3657600"/>
          </a:xfrm>
          <a:noFill/>
        </p:spPr>
        <p:txBody>
          <a:bodyPr/>
          <a:lstStyle/>
          <a:p>
            <a:pPr>
              <a:tabLst>
                <a:tab pos="292100" algn="l"/>
              </a:tabLst>
            </a:pPr>
            <a:endParaRPr lang="en-US" smtClean="0">
              <a:solidFill>
                <a:srgbClr val="000000"/>
              </a:solidFill>
              <a:latin typeface="TradeGothic CondEighteen" charset="0"/>
            </a:endParaRPr>
          </a:p>
        </p:txBody>
      </p:sp>
      <p:sp>
        <p:nvSpPr>
          <p:cNvPr id="87043"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bwMode="auto">
          <a:xfrm>
            <a:off x="914400" y="4343400"/>
            <a:ext cx="5029200" cy="3657600"/>
          </a:xfrm>
          <a:noFill/>
        </p:spPr>
        <p:txBody>
          <a:bodyPr/>
          <a:lstStyle/>
          <a:p>
            <a:pPr>
              <a:tabLst>
                <a:tab pos="292100" algn="l"/>
              </a:tabLst>
            </a:pPr>
            <a:r>
              <a:rPr lang="en-US" smtClean="0">
                <a:latin typeface="TradeGothic CondEighteen" charset="0"/>
              </a:rPr>
              <a:t>.</a:t>
            </a:r>
          </a:p>
          <a:p>
            <a:pPr>
              <a:spcBef>
                <a:spcPct val="0"/>
              </a:spcBef>
              <a:tabLst>
                <a:tab pos="292100" algn="l"/>
              </a:tabLst>
            </a:pPr>
            <a:endParaRPr lang="en-US" smtClean="0">
              <a:latin typeface="TradeGothic CondEighteen" charset="0"/>
            </a:endParaRPr>
          </a:p>
        </p:txBody>
      </p:sp>
      <p:sp>
        <p:nvSpPr>
          <p:cNvPr id="89091"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bwMode="auto">
          <a:noFill/>
        </p:spPr>
        <p:txBody>
          <a:bodyPr/>
          <a:lstStyle/>
          <a:p>
            <a:endParaRPr lang="en-US" smtClean="0">
              <a:solidFill>
                <a:srgbClr val="000000"/>
              </a:solidFill>
              <a:latin typeface="TradeGothic CondEighteen" charset="0"/>
            </a:endParaRPr>
          </a:p>
          <a:p>
            <a:endParaRPr lang="en-US" smtClean="0">
              <a:solidFill>
                <a:srgbClr val="000000"/>
              </a:solidFill>
              <a:latin typeface="TradeGothic CondEighteen" charset="0"/>
            </a:endParaRPr>
          </a:p>
        </p:txBody>
      </p:sp>
      <p:sp>
        <p:nvSpPr>
          <p:cNvPr id="91139"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idx="1"/>
          </p:nvPr>
        </p:nvSpPr>
        <p:spPr bwMode="auto">
          <a:xfrm>
            <a:off x="914400" y="4343400"/>
            <a:ext cx="5029200" cy="3657600"/>
          </a:xfrm>
          <a:noFill/>
        </p:spPr>
        <p:txBody>
          <a:bodyPr/>
          <a:lstStyle/>
          <a:p>
            <a:pPr>
              <a:tabLst>
                <a:tab pos="292100" algn="l"/>
              </a:tabLst>
            </a:pPr>
            <a:endParaRPr lang="en-US" smtClean="0">
              <a:solidFill>
                <a:srgbClr val="000000"/>
              </a:solidFill>
              <a:latin typeface="TradeGothic CondEighteen" charset="0"/>
            </a:endParaRPr>
          </a:p>
        </p:txBody>
      </p:sp>
      <p:sp>
        <p:nvSpPr>
          <p:cNvPr id="93187"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bwMode="auto">
          <a:xfrm>
            <a:off x="914400" y="4343400"/>
            <a:ext cx="5029200" cy="3657600"/>
          </a:xfrm>
          <a:noFill/>
        </p:spPr>
        <p:txBody>
          <a:bodyPr/>
          <a:lstStyle/>
          <a:p>
            <a:pPr>
              <a:tabLst>
                <a:tab pos="292100" algn="l"/>
              </a:tabLst>
            </a:pPr>
            <a:endParaRPr lang="en-US" smtClean="0">
              <a:solidFill>
                <a:srgbClr val="000000"/>
              </a:solidFill>
              <a:latin typeface="TradeGothic CondEighteen" charset="0"/>
            </a:endParaRPr>
          </a:p>
        </p:txBody>
      </p:sp>
      <p:sp>
        <p:nvSpPr>
          <p:cNvPr id="96259"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Rot="1" noChangeAspect="1" noChangeArrowheads="1" noTextEdit="1"/>
          </p:cNvSpPr>
          <p:nvPr>
            <p:ph type="sldImg"/>
          </p:nvPr>
        </p:nvSpPr>
        <p:spPr bwMode="auto">
          <a:noFill/>
          <a:ln cap="flat">
            <a:solidFill>
              <a:srgbClr val="000000"/>
            </a:solidFill>
            <a:miter lim="800000"/>
            <a:headEnd/>
            <a:tailEnd/>
          </a:ln>
        </p:spPr>
      </p:sp>
      <p:sp>
        <p:nvSpPr>
          <p:cNvPr id="98307" name="Text Box 4"/>
          <p:cNvSpPr txBox="1">
            <a:spLocks noChangeArrowheads="1"/>
          </p:cNvSpPr>
          <p:nvPr/>
        </p:nvSpPr>
        <p:spPr bwMode="auto">
          <a:xfrm>
            <a:off x="1143000" y="4495800"/>
            <a:ext cx="4495800" cy="274638"/>
          </a:xfrm>
          <a:prstGeom prst="rect">
            <a:avLst/>
          </a:prstGeom>
          <a:noFill/>
          <a:ln w="12700">
            <a:noFill/>
            <a:miter lim="800000"/>
            <a:headEnd/>
            <a:tailEnd/>
          </a:ln>
        </p:spPr>
        <p:txBody>
          <a:bodyPr>
            <a:spAutoFit/>
          </a:bodyPr>
          <a:lstStyle/>
          <a:p>
            <a:pPr>
              <a:spcBef>
                <a:spcPct val="50000"/>
              </a:spcBef>
            </a:pPr>
            <a:endParaRPr lang="en-US" sz="1200">
              <a:latin typeface="Helvetica" pitchFamily="-11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3" name="Notes Placeholder 2"/>
          <p:cNvSpPr>
            <a:spLocks noGrp="1"/>
          </p:cNvSpPr>
          <p:nvPr>
            <p:ph type="body" idx="1"/>
          </p:nvPr>
        </p:nvSpPr>
        <p:spPr/>
        <p:txBody>
          <a:bodyPr>
            <a:normAutofit/>
          </a:bodyPr>
          <a:lstStyle/>
          <a:p>
            <a:r>
              <a:rPr lang="en-US" dirty="0" smtClean="0"/>
              <a:t>Abrasives for blast cleaning are generally broken down into </a:t>
            </a:r>
            <a:r>
              <a:rPr lang="en-US" dirty="0" smtClean="0"/>
              <a:t>Two </a:t>
            </a:r>
            <a:r>
              <a:rPr lang="en-US" dirty="0" smtClean="0"/>
              <a:t>major categories:</a:t>
            </a:r>
          </a:p>
          <a:p>
            <a:endParaRPr lang="en-US" dirty="0" smtClean="0"/>
          </a:p>
          <a:p>
            <a:pPr marL="228600" indent="-228600">
              <a:buFont typeface="+mj-lt"/>
              <a:buAutoNum type="arabicPeriod"/>
            </a:pPr>
            <a:r>
              <a:rPr lang="en-US" dirty="0" smtClean="0"/>
              <a:t>Non-Metallic</a:t>
            </a:r>
          </a:p>
          <a:p>
            <a:pPr marL="228600" indent="-228600">
              <a:buFont typeface="+mj-lt"/>
              <a:buAutoNum type="arabicPeriod"/>
            </a:pPr>
            <a:r>
              <a:rPr lang="en-US" dirty="0" smtClean="0"/>
              <a:t>Metallic</a:t>
            </a: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100355" name="Rectangle 3"/>
          <p:cNvSpPr>
            <a:spLocks noGrp="1" noChangeArrowheads="1"/>
          </p:cNvSpPr>
          <p:nvPr>
            <p:ph type="body" idx="1"/>
          </p:nvPr>
        </p:nvSpPr>
        <p:spPr bwMode="auto">
          <a:noFill/>
        </p:spPr>
        <p:txBody>
          <a:bodyPr/>
          <a:lstStyle/>
          <a:p>
            <a:endParaRPr lang="en-US" smtClean="0">
              <a:solidFill>
                <a:srgbClr val="000000"/>
              </a:solidFill>
              <a:latin typeface="TradeGothic CondEightee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bwMode="auto">
          <a:xfrm>
            <a:off x="914400" y="4343400"/>
            <a:ext cx="4876800" cy="3733800"/>
          </a:xfrm>
          <a:noFill/>
        </p:spPr>
        <p:txBody>
          <a:bodyPr/>
          <a:lstStyle/>
          <a:p>
            <a:endParaRPr lang="en-US" sz="1600" smtClean="0">
              <a:latin typeface="TradeGothic CondEighteen" charset="0"/>
            </a:endParaRPr>
          </a:p>
        </p:txBody>
      </p:sp>
      <p:sp>
        <p:nvSpPr>
          <p:cNvPr id="102403"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104451" name="Rectangle 3"/>
          <p:cNvSpPr>
            <a:spLocks noGrp="1" noChangeArrowheads="1"/>
          </p:cNvSpPr>
          <p:nvPr>
            <p:ph type="body" idx="1"/>
          </p:nvPr>
        </p:nvSpPr>
        <p:spPr bwMode="auto">
          <a:noFill/>
        </p:spPr>
        <p:txBody>
          <a:bodyPr/>
          <a:lstStyle/>
          <a:p>
            <a:endParaRPr lang="en-US" smtClean="0">
              <a:latin typeface="TradeGothic CondEightee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106499" name="Rectangle 3"/>
          <p:cNvSpPr>
            <a:spLocks noGrp="1" noChangeArrowheads="1"/>
          </p:cNvSpPr>
          <p:nvPr>
            <p:ph type="body" idx="1"/>
          </p:nvPr>
        </p:nvSpPr>
        <p:spPr bwMode="auto">
          <a:noFill/>
        </p:spPr>
        <p:txBody>
          <a:bodyPr/>
          <a:lstStyle/>
          <a:p>
            <a:endParaRPr lang="en-US" smtClean="0">
              <a:solidFill>
                <a:srgbClr val="000000"/>
              </a:solidFill>
              <a:latin typeface="TradeGothic CondEightee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body" idx="1"/>
          </p:nvPr>
        </p:nvSpPr>
        <p:spPr bwMode="auto">
          <a:noFill/>
        </p:spPr>
        <p:txBody>
          <a:bodyPr/>
          <a:lstStyle/>
          <a:p>
            <a:r>
              <a:rPr lang="en-US" i="1" smtClean="0">
                <a:latin typeface="TradeGothic CondEighteen" charset="0"/>
              </a:rPr>
              <a:t>Profile Illustration - exaggerated vertical view of angular or etched profile.</a:t>
            </a:r>
            <a:endParaRPr lang="en-US" smtClean="0">
              <a:latin typeface="TradeGothic CondEighteen" charset="0"/>
            </a:endParaRPr>
          </a:p>
          <a:p>
            <a:endParaRPr lang="en-US" smtClean="0">
              <a:latin typeface="TradeGothic CondEighteen" charset="0"/>
            </a:endParaRPr>
          </a:p>
        </p:txBody>
      </p:sp>
      <p:sp>
        <p:nvSpPr>
          <p:cNvPr id="108547"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110595" name="Rectangle 3"/>
          <p:cNvSpPr>
            <a:spLocks noGrp="1" noChangeArrowheads="1"/>
          </p:cNvSpPr>
          <p:nvPr>
            <p:ph type="body" idx="1"/>
          </p:nvPr>
        </p:nvSpPr>
        <p:spPr bwMode="auto">
          <a:xfrm>
            <a:off x="304800" y="4191000"/>
            <a:ext cx="6172200" cy="4267200"/>
          </a:xfrm>
          <a:noFill/>
        </p:spPr>
        <p:txBody>
          <a:bodyPr/>
          <a:lstStyle/>
          <a:p>
            <a:endParaRPr lang="en-US" smtClean="0">
              <a:latin typeface="TradeGothic CondEightee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114691" name="Rectangle 3"/>
          <p:cNvSpPr>
            <a:spLocks noGrp="1" noChangeArrowheads="1"/>
          </p:cNvSpPr>
          <p:nvPr>
            <p:ph type="body" idx="1"/>
          </p:nvPr>
        </p:nvSpPr>
        <p:spPr bwMode="auto">
          <a:xfrm>
            <a:off x="304800" y="4191000"/>
            <a:ext cx="6172200" cy="4267200"/>
          </a:xfrm>
          <a:noFill/>
        </p:spPr>
        <p:txBody>
          <a:bodyPr/>
          <a:lstStyle/>
          <a:p>
            <a:endParaRPr lang="en-US" smtClean="0">
              <a:latin typeface="TradeGothic CondEightee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116739" name="Rectangle 3"/>
          <p:cNvSpPr>
            <a:spLocks noGrp="1" noChangeArrowheads="1"/>
          </p:cNvSpPr>
          <p:nvPr>
            <p:ph type="body" idx="1"/>
          </p:nvPr>
        </p:nvSpPr>
        <p:spPr bwMode="auto">
          <a:xfrm>
            <a:off x="304800" y="4191000"/>
            <a:ext cx="6172200" cy="4267200"/>
          </a:xfrm>
          <a:noFill/>
        </p:spPr>
        <p:txBody>
          <a:bodyPr/>
          <a:lstStyle/>
          <a:p>
            <a:endParaRPr lang="en-US" smtClean="0">
              <a:latin typeface="TradeGothic CondEighteen" charset="0"/>
            </a:endParaRPr>
          </a:p>
          <a:p>
            <a:endParaRPr lang="en-US" smtClean="0">
              <a:latin typeface="TradeGothic CondEightee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118787" name="Rectangle 3"/>
          <p:cNvSpPr>
            <a:spLocks noGrp="1" noChangeArrowheads="1"/>
          </p:cNvSpPr>
          <p:nvPr>
            <p:ph type="body" idx="1"/>
          </p:nvPr>
        </p:nvSpPr>
        <p:spPr bwMode="auto">
          <a:xfrm>
            <a:off x="304800" y="4191000"/>
            <a:ext cx="6172200" cy="4267200"/>
          </a:xfrm>
          <a:noFill/>
        </p:spPr>
        <p:txBody>
          <a:bodyPr/>
          <a:lstStyle/>
          <a:p>
            <a:endParaRPr lang="en-US" smtClean="0">
              <a:latin typeface="TradeGothic CondEightee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bwMode="auto">
          <a:noFill/>
        </p:spPr>
        <p:txBody>
          <a:bodyPr/>
          <a:lstStyle/>
          <a:p>
            <a:r>
              <a:rPr lang="en-US" dirty="0" smtClean="0">
                <a:solidFill>
                  <a:srgbClr val="000000"/>
                </a:solidFill>
                <a:latin typeface="TradeGothic CondEighteen" charset="0"/>
              </a:rPr>
              <a:t>Generally speaking the hard </a:t>
            </a:r>
            <a:r>
              <a:rPr lang="en-US" dirty="0" smtClean="0">
                <a:solidFill>
                  <a:srgbClr val="000000"/>
                </a:solidFill>
                <a:latin typeface="TradeGothic CondEighteen" charset="0"/>
              </a:rPr>
              <a:t>mineral </a:t>
            </a:r>
            <a:r>
              <a:rPr lang="en-US" dirty="0" smtClean="0">
                <a:solidFill>
                  <a:srgbClr val="000000"/>
                </a:solidFill>
                <a:latin typeface="TradeGothic CondEighteen" charset="0"/>
              </a:rPr>
              <a:t>abrasives have several negatives:</a:t>
            </a:r>
          </a:p>
          <a:p>
            <a:endParaRPr lang="en-US" dirty="0" smtClean="0">
              <a:solidFill>
                <a:srgbClr val="000000"/>
              </a:solidFill>
              <a:latin typeface="TradeGothic CondEighteen" charset="0"/>
            </a:endParaRPr>
          </a:p>
          <a:p>
            <a:r>
              <a:rPr lang="en-US" dirty="0" smtClean="0">
                <a:solidFill>
                  <a:srgbClr val="000000"/>
                </a:solidFill>
                <a:latin typeface="TradeGothic CondEighteen" charset="0"/>
              </a:rPr>
              <a:t>They are brittle</a:t>
            </a:r>
            <a:r>
              <a:rPr lang="en-US" baseline="0" dirty="0" smtClean="0">
                <a:solidFill>
                  <a:srgbClr val="000000"/>
                </a:solidFill>
                <a:latin typeface="TradeGothic CondEighteen" charset="0"/>
              </a:rPr>
              <a:t> causing them to fracture when they strike the surface and break into small particles'.  These small particulars spread out as dust and can be hazardous to health and vision</a:t>
            </a:r>
            <a:endParaRPr lang="en-US" dirty="0" smtClean="0">
              <a:solidFill>
                <a:srgbClr val="000000"/>
              </a:solidFill>
              <a:latin typeface="TradeGothic CondEighteen" charset="0"/>
            </a:endParaRPr>
          </a:p>
        </p:txBody>
      </p:sp>
      <p:sp>
        <p:nvSpPr>
          <p:cNvPr id="24579"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120835" name="Rectangle 3"/>
          <p:cNvSpPr>
            <a:spLocks noGrp="1" noChangeArrowheads="1"/>
          </p:cNvSpPr>
          <p:nvPr>
            <p:ph type="body" idx="1"/>
          </p:nvPr>
        </p:nvSpPr>
        <p:spPr bwMode="auto">
          <a:xfrm>
            <a:off x="304800" y="4191000"/>
            <a:ext cx="6172200" cy="4267200"/>
          </a:xfrm>
          <a:noFill/>
        </p:spPr>
        <p:txBody>
          <a:bodyPr/>
          <a:lstStyle/>
          <a:p>
            <a:endParaRPr lang="en-US" smtClean="0">
              <a:latin typeface="TradeGothic CondEightee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3" name="Rectangle 3"/>
          <p:cNvSpPr>
            <a:spLocks noGrp="1" noChangeArrowheads="1"/>
          </p:cNvSpPr>
          <p:nvPr>
            <p:ph type="body" idx="1"/>
          </p:nvPr>
        </p:nvSpPr>
        <p:spPr bwMode="auto">
          <a:noFill/>
        </p:spPr>
        <p:txBody>
          <a:bodyPr/>
          <a:lstStyle/>
          <a:p>
            <a:endParaRPr lang="en-US" smtClean="0">
              <a:latin typeface="TradeGothic CondEightee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idx="1"/>
          </p:nvPr>
        </p:nvSpPr>
        <p:spPr bwMode="auto">
          <a:noFill/>
        </p:spPr>
        <p:txBody>
          <a:bodyPr/>
          <a:lstStyle/>
          <a:p>
            <a:endParaRPr lang="en-US" smtClean="0">
              <a:latin typeface="TradeGothic CondEighteen" charset="0"/>
            </a:endParaRPr>
          </a:p>
          <a:p>
            <a:endParaRPr lang="en-US" smtClean="0">
              <a:latin typeface="TradeGothic CondEighteen" charset="0"/>
            </a:endParaRPr>
          </a:p>
        </p:txBody>
      </p:sp>
      <p:sp>
        <p:nvSpPr>
          <p:cNvPr id="124931"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28675" name="Rectangle 3"/>
          <p:cNvSpPr>
            <a:spLocks noGrp="1" noChangeArrowheads="1"/>
          </p:cNvSpPr>
          <p:nvPr>
            <p:ph type="body" idx="1"/>
          </p:nvPr>
        </p:nvSpPr>
        <p:spPr bwMode="auto">
          <a:noFill/>
        </p:spPr>
        <p:txBody>
          <a:bodyPr/>
          <a:lstStyle/>
          <a:p>
            <a:r>
              <a:rPr lang="en-US" dirty="0" smtClean="0">
                <a:solidFill>
                  <a:srgbClr val="000000"/>
                </a:solidFill>
                <a:latin typeface="TradeGothic CondEighteen" charset="0"/>
              </a:rPr>
              <a:t>Some of the more common examples of these include Walnut Shells, Corn cobs and Peach pits.</a:t>
            </a:r>
          </a:p>
          <a:p>
            <a:endParaRPr lang="en-US" dirty="0" smtClean="0">
              <a:solidFill>
                <a:srgbClr val="000000"/>
              </a:solidFill>
              <a:latin typeface="TradeGothic CondEighteen" charset="0"/>
            </a:endParaRPr>
          </a:p>
          <a:p>
            <a:r>
              <a:rPr lang="en-US" dirty="0" smtClean="0">
                <a:solidFill>
                  <a:srgbClr val="000000"/>
                </a:solidFill>
                <a:latin typeface="TradeGothic CondEighteen" charset="0"/>
              </a:rPr>
              <a:t>After using these</a:t>
            </a:r>
            <a:r>
              <a:rPr lang="en-US" baseline="0" dirty="0" smtClean="0">
                <a:solidFill>
                  <a:srgbClr val="000000"/>
                </a:solidFill>
                <a:latin typeface="TradeGothic CondEighteen" charset="0"/>
              </a:rPr>
              <a:t> types of abrasives you will need to test for and remove any oil residue that may be left.</a:t>
            </a:r>
          </a:p>
          <a:p>
            <a:endParaRPr lang="en-US" baseline="0" dirty="0" smtClean="0">
              <a:solidFill>
                <a:srgbClr val="000000"/>
              </a:solidFill>
              <a:latin typeface="TradeGothic CondEighteen" charset="0"/>
            </a:endParaRPr>
          </a:p>
          <a:p>
            <a:r>
              <a:rPr lang="en-US" baseline="0" dirty="0" smtClean="0">
                <a:solidFill>
                  <a:srgbClr val="000000"/>
                </a:solidFill>
                <a:latin typeface="TradeGothic CondEighteen" charset="0"/>
              </a:rPr>
              <a:t>Organic abrasives can also break down in the small dust causing particles.</a:t>
            </a:r>
          </a:p>
          <a:p>
            <a:endParaRPr lang="en-US" dirty="0" smtClean="0">
              <a:solidFill>
                <a:srgbClr val="000000"/>
              </a:solidFill>
              <a:latin typeface="TradeGothic CondEightee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30723" name="Rectangle 3"/>
          <p:cNvSpPr>
            <a:spLocks noGrp="1" noChangeArrowheads="1"/>
          </p:cNvSpPr>
          <p:nvPr>
            <p:ph type="body" idx="1"/>
          </p:nvPr>
        </p:nvSpPr>
        <p:spPr bwMode="auto">
          <a:noFill/>
        </p:spPr>
        <p:txBody>
          <a:bodyPr/>
          <a:lstStyle/>
          <a:p>
            <a:r>
              <a:rPr lang="en-US" dirty="0" smtClean="0">
                <a:solidFill>
                  <a:srgbClr val="000000"/>
                </a:solidFill>
                <a:latin typeface="TradeGothic CondEighteen" charset="0"/>
              </a:rPr>
              <a:t>A common use for these is cleaning electrical equipment and for removing paint from</a:t>
            </a:r>
            <a:r>
              <a:rPr lang="en-US" baseline="0" dirty="0" smtClean="0">
                <a:solidFill>
                  <a:srgbClr val="000000"/>
                </a:solidFill>
                <a:latin typeface="TradeGothic CondEighteen" charset="0"/>
              </a:rPr>
              <a:t> airplane outer skins</a:t>
            </a:r>
            <a:endParaRPr lang="en-US" dirty="0" smtClean="0">
              <a:solidFill>
                <a:srgbClr val="000000"/>
              </a:solidFill>
              <a:latin typeface="TradeGothic CondEightee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Rot="1" noChangeAspect="1" noChangeArrowheads="1" noTextEdit="1"/>
          </p:cNvSpPr>
          <p:nvPr>
            <p:ph type="sldImg"/>
          </p:nvPr>
        </p:nvSpPr>
        <p:spPr bwMode="auto">
          <a:noFill/>
          <a:ln cap="flat">
            <a:solidFill>
              <a:srgbClr val="000000"/>
            </a:solidFill>
            <a:miter lim="800000"/>
            <a:headEnd/>
            <a:tailEnd/>
          </a:ln>
        </p:spPr>
      </p:sp>
      <p:sp>
        <p:nvSpPr>
          <p:cNvPr id="32771" name="Rectangle 4"/>
          <p:cNvSpPr>
            <a:spLocks noGrp="1" noChangeArrowheads="1"/>
          </p:cNvSpPr>
          <p:nvPr>
            <p:ph type="body" idx="1"/>
          </p:nvPr>
        </p:nvSpPr>
        <p:spPr bwMode="auto">
          <a:noFill/>
        </p:spPr>
        <p:txBody>
          <a:bodyPr/>
          <a:lstStyle/>
          <a:p>
            <a:r>
              <a:rPr lang="en-US" i="1" smtClean="0">
                <a:latin typeface="TradeGothic CondEighteen" charset="0"/>
              </a:rPr>
              <a:t>Photo of organic abrasives (magnified): walnut shells (left), corn cob (right)</a:t>
            </a:r>
          </a:p>
          <a:p>
            <a:endParaRPr lang="en-US" i="1" smtClean="0">
              <a:latin typeface="TradeGothic CondEighteen" charset="0"/>
            </a:endParaRPr>
          </a:p>
          <a:p>
            <a:endParaRPr lang="en-US" i="1" smtClean="0">
              <a:latin typeface="TradeGothic CondEighteen" charset="0"/>
            </a:endParaRPr>
          </a:p>
          <a:p>
            <a:endParaRPr lang="en-US" i="1" smtClean="0">
              <a:latin typeface="TradeGothic CondEightee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34819" name="Rectangle 3"/>
          <p:cNvSpPr>
            <a:spLocks noGrp="1" noChangeArrowheads="1"/>
          </p:cNvSpPr>
          <p:nvPr>
            <p:ph type="body" idx="1"/>
          </p:nvPr>
        </p:nvSpPr>
        <p:spPr bwMode="auto">
          <a:noFill/>
        </p:spPr>
        <p:txBody>
          <a:bodyPr/>
          <a:lstStyle/>
          <a:p>
            <a:endParaRPr lang="en-US" dirty="0" smtClean="0">
              <a:solidFill>
                <a:srgbClr val="000000"/>
              </a:solidFill>
              <a:latin typeface="TradeGothic CondEightee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Times New Roman" pitchFamily="18" charset="0"/>
              </a:defRPr>
            </a:lvl1pPr>
          </a:lstStyle>
          <a:p>
            <a:fld id="{F2035C00-4E99-4F00-8521-D0AF714CFC8F}" type="datetime1">
              <a:rPr lang="en-US" smtClean="0"/>
              <a:pPr/>
              <a:t>6/1/2012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Times New Roman" pitchFamily="-111" charset="0"/>
                <a:ea typeface="ＭＳ Ｐゴシック" pitchFamily="-111" charset="-128"/>
                <a:cs typeface="ＭＳ Ｐゴシック" pitchFamily="-111" charset="-128"/>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Times New Roman" pitchFamily="18" charset="0"/>
              </a:defRPr>
            </a:lvl1pPr>
          </a:lstStyle>
          <a:p>
            <a:fld id="{B9778FE1-BB4D-406E-B580-C0D95A1315E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Times New Roman" pitchFamily="18" charset="0"/>
              </a:defRPr>
            </a:lvl1pPr>
          </a:lstStyle>
          <a:p>
            <a:fld id="{01D9A121-838E-4403-BEDC-ABEE2E7E757E}" type="datetime1">
              <a:rPr lang="en-US" smtClean="0"/>
              <a:pPr/>
              <a:t>6/1/2012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Times New Roman" pitchFamily="-111" charset="0"/>
                <a:ea typeface="ＭＳ Ｐゴシック" pitchFamily="-111" charset="-128"/>
                <a:cs typeface="ＭＳ Ｐゴシック" pitchFamily="-111" charset="-128"/>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Times New Roman" pitchFamily="18" charset="0"/>
              </a:defRPr>
            </a:lvl1pPr>
          </a:lstStyle>
          <a:p>
            <a:fld id="{B0407556-317C-48A6-B9E6-2FB5CF1FC71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Times New Roman" pitchFamily="18" charset="0"/>
              </a:defRPr>
            </a:lvl1pPr>
          </a:lstStyle>
          <a:p>
            <a:fld id="{3673021F-8CFA-4D66-B934-45DBEC2D55C4}" type="datetime1">
              <a:rPr lang="en-US" smtClean="0"/>
              <a:pPr/>
              <a:t>6/1/2012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Times New Roman" pitchFamily="-111" charset="0"/>
                <a:ea typeface="ＭＳ Ｐゴシック" pitchFamily="-111" charset="-128"/>
                <a:cs typeface="ＭＳ Ｐゴシック" pitchFamily="-111" charset="-128"/>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Times New Roman" pitchFamily="18" charset="0"/>
              </a:defRPr>
            </a:lvl1pPr>
          </a:lstStyle>
          <a:p>
            <a:fld id="{3272CCE5-7A46-48DE-92D9-15D11A99FA7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Times New Roman" pitchFamily="18" charset="0"/>
              </a:defRPr>
            </a:lvl1pPr>
          </a:lstStyle>
          <a:p>
            <a:fld id="{653A7FB8-FB91-42F0-B8D3-5405B9073743}" type="datetime1">
              <a:rPr lang="en-US" smtClean="0"/>
              <a:pPr/>
              <a:t>6/1/2012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Times New Roman" pitchFamily="-111" charset="0"/>
                <a:ea typeface="ＭＳ Ｐゴシック" pitchFamily="-111" charset="-128"/>
                <a:cs typeface="ＭＳ Ｐゴシック" pitchFamily="-111" charset="-128"/>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Times New Roman" pitchFamily="18" charset="0"/>
              </a:defRPr>
            </a:lvl1pPr>
          </a:lstStyle>
          <a:p>
            <a:fld id="{3D125CDF-3030-4463-BC40-D98BE9B08D9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Times New Roman" pitchFamily="18" charset="0"/>
              </a:defRPr>
            </a:lvl1pPr>
          </a:lstStyle>
          <a:p>
            <a:fld id="{24884CC6-9657-4718-ADAD-3AEABF528567}" type="datetime1">
              <a:rPr lang="en-US" smtClean="0"/>
              <a:pPr/>
              <a:t>6/1/2012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Times New Roman" pitchFamily="-111" charset="0"/>
                <a:ea typeface="ＭＳ Ｐゴシック" pitchFamily="-111" charset="-128"/>
                <a:cs typeface="ＭＳ Ｐゴシック" pitchFamily="-111" charset="-128"/>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Times New Roman" pitchFamily="18" charset="0"/>
              </a:defRPr>
            </a:lvl1pPr>
          </a:lstStyle>
          <a:p>
            <a:fld id="{6843B88B-763A-460D-A1C9-A230FF1EDFD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Times New Roman" pitchFamily="18" charset="0"/>
              </a:defRPr>
            </a:lvl1pPr>
          </a:lstStyle>
          <a:p>
            <a:fld id="{2A8DEF3D-75B3-4682-90C8-6EF79D401608}" type="datetime1">
              <a:rPr lang="en-US" smtClean="0"/>
              <a:pPr/>
              <a:t>6/1/2012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Times New Roman" pitchFamily="-111" charset="0"/>
                <a:ea typeface="ＭＳ Ｐゴシック" pitchFamily="-111" charset="-128"/>
                <a:cs typeface="ＭＳ Ｐゴシック" pitchFamily="-111" charset="-128"/>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Times New Roman" pitchFamily="18" charset="0"/>
              </a:defRPr>
            </a:lvl1pPr>
          </a:lstStyle>
          <a:p>
            <a:fld id="{1AF2791C-5A63-42F4-9654-C3BE68DF32B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Times New Roman" pitchFamily="18" charset="0"/>
              </a:defRPr>
            </a:lvl1pPr>
          </a:lstStyle>
          <a:p>
            <a:fld id="{314D8DA4-6D9D-4773-9355-C6563429CC94}" type="datetime1">
              <a:rPr lang="en-US" smtClean="0"/>
              <a:pPr/>
              <a:t>6/1/2012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Times New Roman" pitchFamily="-111" charset="0"/>
                <a:ea typeface="ＭＳ Ｐゴシック" pitchFamily="-111" charset="-128"/>
                <a:cs typeface="ＭＳ Ｐゴシック" pitchFamily="-111" charset="-128"/>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Times New Roman" pitchFamily="18" charset="0"/>
              </a:defRPr>
            </a:lvl1pPr>
          </a:lstStyle>
          <a:p>
            <a:fld id="{2C92D372-6AAA-4574-A466-25DC5BD62CB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Times New Roman" pitchFamily="18" charset="0"/>
              </a:defRPr>
            </a:lvl1pPr>
          </a:lstStyle>
          <a:p>
            <a:fld id="{9BC00F1F-88AD-4B1F-9A4C-C91FB5F95159}" type="datetime1">
              <a:rPr lang="en-US" smtClean="0"/>
              <a:pPr/>
              <a:t>6/1/2012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Times New Roman" pitchFamily="-111" charset="0"/>
                <a:ea typeface="ＭＳ Ｐゴシック" pitchFamily="-111" charset="-128"/>
                <a:cs typeface="ＭＳ Ｐゴシック" pitchFamily="-111" charset="-128"/>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Times New Roman" pitchFamily="18" charset="0"/>
              </a:defRPr>
            </a:lvl1pPr>
          </a:lstStyle>
          <a:p>
            <a:fld id="{CE27CCBD-3032-4229-9DF0-9B382489D8B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Times New Roman" pitchFamily="18" charset="0"/>
              </a:defRPr>
            </a:lvl1pPr>
          </a:lstStyle>
          <a:p>
            <a:fld id="{EC8BD360-2049-4F2D-BF34-A57B8B663F19}" type="datetime1">
              <a:rPr lang="en-US" smtClean="0"/>
              <a:pPr/>
              <a:t>6/1/2012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Times New Roman" pitchFamily="-111" charset="0"/>
                <a:ea typeface="ＭＳ Ｐゴシック" pitchFamily="-111" charset="-128"/>
                <a:cs typeface="ＭＳ Ｐゴシック" pitchFamily="-111" charset="-128"/>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Times New Roman" pitchFamily="18" charset="0"/>
              </a:defRPr>
            </a:lvl1pPr>
          </a:lstStyle>
          <a:p>
            <a:fld id="{8BB8571E-E3C9-4F01-A63F-097C707944E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873125"/>
            <a:ext cx="8229600" cy="676275"/>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828800"/>
            <a:ext cx="8229600" cy="21907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597" r:id="rId10"/>
    <p:sldLayoutId id="2147484598" r:id="rId11"/>
  </p:sldLayoutIdLst>
  <p:hf hdr="0" ftr="0" dt="0"/>
  <p:txStyles>
    <p:titleStyle>
      <a:lvl1pPr algn="ctr" defTabSz="457200" rtl="0" eaLnBrk="0" fontAlgn="base" hangingPunct="0">
        <a:spcBef>
          <a:spcPct val="0"/>
        </a:spcBef>
        <a:spcAft>
          <a:spcPct val="0"/>
        </a:spcAft>
        <a:defRPr sz="4400" kern="1200">
          <a:solidFill>
            <a:srgbClr val="FFFFFF"/>
          </a:solidFill>
          <a:latin typeface="TradeGothic BoldCondTwenty"/>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rgbClr val="FFFFFF"/>
          </a:solidFill>
          <a:latin typeface="TradeGothic BoldCondTwenty"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rgbClr val="FFFFFF"/>
          </a:solidFill>
          <a:latin typeface="TradeGothic BoldCondTwenty"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rgbClr val="FFFFFF"/>
          </a:solidFill>
          <a:latin typeface="TradeGothic BoldCondTwenty"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rgbClr val="FFFFFF"/>
          </a:solidFill>
          <a:latin typeface="TradeGothic BoldCondTwenty"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rgbClr val="FFFFFF"/>
          </a:solidFill>
          <a:latin typeface="TradeGothic BoldCondTwenty" charset="0"/>
          <a:ea typeface="ＭＳ Ｐゴシック" pitchFamily="-111" charset="-128"/>
        </a:defRPr>
      </a:lvl6pPr>
      <a:lvl7pPr marL="914400" algn="ctr" defTabSz="457200" rtl="0" fontAlgn="base">
        <a:spcBef>
          <a:spcPct val="0"/>
        </a:spcBef>
        <a:spcAft>
          <a:spcPct val="0"/>
        </a:spcAft>
        <a:defRPr sz="4400">
          <a:solidFill>
            <a:srgbClr val="FFFFFF"/>
          </a:solidFill>
          <a:latin typeface="TradeGothic BoldCondTwenty" charset="0"/>
          <a:ea typeface="ＭＳ Ｐゴシック" pitchFamily="-111" charset="-128"/>
        </a:defRPr>
      </a:lvl7pPr>
      <a:lvl8pPr marL="1371600" algn="ctr" defTabSz="457200" rtl="0" fontAlgn="base">
        <a:spcBef>
          <a:spcPct val="0"/>
        </a:spcBef>
        <a:spcAft>
          <a:spcPct val="0"/>
        </a:spcAft>
        <a:defRPr sz="4400">
          <a:solidFill>
            <a:srgbClr val="FFFFFF"/>
          </a:solidFill>
          <a:latin typeface="TradeGothic BoldCondTwenty" charset="0"/>
          <a:ea typeface="ＭＳ Ｐゴシック" pitchFamily="-111" charset="-128"/>
        </a:defRPr>
      </a:lvl8pPr>
      <a:lvl9pPr marL="1828800" algn="ctr" defTabSz="457200" rtl="0" fontAlgn="base">
        <a:spcBef>
          <a:spcPct val="0"/>
        </a:spcBef>
        <a:spcAft>
          <a:spcPct val="0"/>
        </a:spcAft>
        <a:defRPr sz="4400">
          <a:solidFill>
            <a:srgbClr val="FFFFFF"/>
          </a:solidFill>
          <a:latin typeface="TradeGothic BoldCondTwenty" charset="0"/>
          <a:ea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FFFFFF"/>
          </a:solidFill>
          <a:latin typeface="TradeGothic CondEighteen"/>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FFFFFF"/>
          </a:solidFill>
          <a:latin typeface="TradeGothic CondEighteen"/>
          <a:ea typeface="ＭＳ Ｐゴシック" pitchFamily="-111" charset="-128"/>
          <a:cs typeface="TradeGothic CondEighteen"/>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FFFFFF"/>
          </a:solidFill>
          <a:latin typeface="TradeGothic CondEighteen"/>
          <a:ea typeface="ＭＳ Ｐゴシック" pitchFamily="-111" charset="-128"/>
          <a:cs typeface="TradeGothic CondEighteen"/>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FFFFFF"/>
          </a:solidFill>
          <a:latin typeface="TradeGothic CondEighteen"/>
          <a:ea typeface="ＭＳ Ｐゴシック" pitchFamily="-111" charset="-128"/>
          <a:cs typeface="TradeGothic CondEighteen"/>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FFFFFF"/>
          </a:solidFill>
          <a:latin typeface="TradeGothic CondEighteen"/>
          <a:ea typeface="ＭＳ Ｐゴシック" pitchFamily="-111" charset="-128"/>
          <a:cs typeface="TradeGothic CondEightee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11200" y="1903413"/>
            <a:ext cx="7721600" cy="1908175"/>
          </a:xfrm>
        </p:spPr>
        <p:txBody>
          <a:bodyPr/>
          <a:lstStyle/>
          <a:p>
            <a:pPr algn="l"/>
            <a:r>
              <a:rPr lang="en-US" smtClean="0">
                <a:latin typeface="TradeGothic BoldCondTwenty" charset="0"/>
              </a:rPr>
              <a:t>Selecting the Right Abrasive </a:t>
            </a:r>
            <a:r>
              <a:rPr lang="en-US" sz="4000" smtClean="0">
                <a:latin typeface="TradeGothic BoldCondTwenty" charset="0"/>
              </a:rPr>
              <a:t>Presented by: Earl Bowry Newport News Shipbuilding </a:t>
            </a:r>
          </a:p>
        </p:txBody>
      </p:sp>
      <p:sp>
        <p:nvSpPr>
          <p:cNvPr id="3" name="Slide Number Placeholder 2"/>
          <p:cNvSpPr>
            <a:spLocks noGrp="1"/>
          </p:cNvSpPr>
          <p:nvPr>
            <p:ph type="sldNum" sz="quarter" idx="12"/>
          </p:nvPr>
        </p:nvSpPr>
        <p:spPr/>
        <p:txBody>
          <a:bodyPr/>
          <a:lstStyle/>
          <a:p>
            <a:fld id="{B9778FE1-BB4D-406E-B580-C0D95A1315E1}" type="slidenum">
              <a:rPr lang="en-US" smtClean="0"/>
              <a:pPr/>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769938" y="832248"/>
            <a:ext cx="7256462" cy="615553"/>
          </a:xfrm>
        </p:spPr>
        <p:txBody>
          <a:bodyPr anchor="b"/>
          <a:lstStyle/>
          <a:p>
            <a:pPr algn="l">
              <a:defRPr/>
            </a:pPr>
            <a:r>
              <a:rPr lang="en-US" sz="4000" dirty="0" smtClean="0">
                <a:ea typeface="+mj-ea"/>
                <a:cs typeface="+mj-cs"/>
              </a:rPr>
              <a:t>Manufactured </a:t>
            </a:r>
            <a:r>
              <a:rPr lang="en-US" sz="4000" dirty="0">
                <a:ea typeface="+mj-ea"/>
                <a:cs typeface="+mj-cs"/>
              </a:rPr>
              <a:t>Abrasives</a:t>
            </a:r>
          </a:p>
        </p:txBody>
      </p:sp>
      <p:sp>
        <p:nvSpPr>
          <p:cNvPr id="33795" name="Rectangle 3"/>
          <p:cNvSpPr>
            <a:spLocks noGrp="1" noChangeArrowheads="1"/>
          </p:cNvSpPr>
          <p:nvPr>
            <p:ph type="body" idx="1"/>
          </p:nvPr>
        </p:nvSpPr>
        <p:spPr>
          <a:xfrm>
            <a:off x="769938" y="1828800"/>
            <a:ext cx="7916862" cy="4038600"/>
          </a:xfrm>
          <a:noFill/>
        </p:spPr>
        <p:txBody>
          <a:bodyPr/>
          <a:lstStyle/>
          <a:p>
            <a:r>
              <a:rPr lang="en-US" smtClean="0">
                <a:latin typeface="TradeGothic CondEighteen" charset="0"/>
              </a:rPr>
              <a:t>Aluminum oxide</a:t>
            </a:r>
          </a:p>
          <a:p>
            <a:r>
              <a:rPr lang="en-US" smtClean="0">
                <a:latin typeface="TradeGothic CondEighteen" charset="0"/>
              </a:rPr>
              <a:t>Baking soda</a:t>
            </a:r>
          </a:p>
          <a:p>
            <a:r>
              <a:rPr lang="en-US" smtClean="0">
                <a:latin typeface="TradeGothic CondEighteen" charset="0"/>
              </a:rPr>
              <a:t>Ground cullet (glass)</a:t>
            </a:r>
          </a:p>
          <a:p>
            <a:r>
              <a:rPr lang="en-US" smtClean="0">
                <a:latin typeface="TradeGothic CondEighteen" charset="0"/>
              </a:rPr>
              <a:t>Silicon carbide</a:t>
            </a:r>
          </a:p>
          <a:p>
            <a:r>
              <a:rPr lang="en-US" smtClean="0">
                <a:latin typeface="TradeGothic CondEighteen" charset="0"/>
              </a:rPr>
              <a:t>Plastic pellets</a:t>
            </a:r>
          </a:p>
          <a:p>
            <a:r>
              <a:rPr lang="en-US" smtClean="0">
                <a:latin typeface="TradeGothic CondEighteen" charset="0"/>
              </a:rPr>
              <a:t>Dry ice</a:t>
            </a:r>
          </a:p>
          <a:p>
            <a:r>
              <a:rPr lang="en-US" smtClean="0">
                <a:latin typeface="TradeGothic CondEighteen" charset="0"/>
              </a:rPr>
              <a:t>Sponge jet</a:t>
            </a:r>
          </a:p>
        </p:txBody>
      </p:sp>
      <p:sp>
        <p:nvSpPr>
          <p:cNvPr id="4" name="Slide Number Placeholder 3"/>
          <p:cNvSpPr>
            <a:spLocks noGrp="1"/>
          </p:cNvSpPr>
          <p:nvPr>
            <p:ph type="sldNum" sz="quarter" idx="12"/>
          </p:nvPr>
        </p:nvSpPr>
        <p:spPr/>
        <p:txBody>
          <a:bodyPr/>
          <a:lstStyle/>
          <a:p>
            <a:fld id="{B0407556-317C-48A6-B9E6-2FB5CF1FC716}" type="slidenum">
              <a:rPr lang="en-US" smtClean="0"/>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781050" y="832249"/>
            <a:ext cx="7245350" cy="615553"/>
          </a:xfrm>
        </p:spPr>
        <p:txBody>
          <a:bodyPr anchor="b"/>
          <a:lstStyle/>
          <a:p>
            <a:pPr algn="l">
              <a:defRPr/>
            </a:pPr>
            <a:r>
              <a:rPr lang="en-US" sz="4000" dirty="0" smtClean="0"/>
              <a:t>Manufactured </a:t>
            </a:r>
            <a:r>
              <a:rPr lang="en-US" sz="4000" dirty="0" smtClean="0"/>
              <a:t>Abrasives</a:t>
            </a:r>
            <a:endParaRPr lang="en-US" sz="4000" dirty="0">
              <a:ea typeface="+mj-ea"/>
              <a:cs typeface="+mj-cs"/>
            </a:endParaRPr>
          </a:p>
        </p:txBody>
      </p:sp>
      <p:sp>
        <p:nvSpPr>
          <p:cNvPr id="35843" name="Rectangle 3"/>
          <p:cNvSpPr>
            <a:spLocks noGrp="1" noChangeArrowheads="1"/>
          </p:cNvSpPr>
          <p:nvPr>
            <p:ph type="body" idx="1"/>
          </p:nvPr>
        </p:nvSpPr>
        <p:spPr>
          <a:xfrm>
            <a:off x="781050" y="1828800"/>
            <a:ext cx="7905750" cy="2560638"/>
          </a:xfrm>
          <a:noFill/>
        </p:spPr>
        <p:txBody>
          <a:bodyPr/>
          <a:lstStyle/>
          <a:p>
            <a:r>
              <a:rPr lang="en-US" smtClean="0">
                <a:latin typeface="TradeGothic CondEighteen" charset="0"/>
              </a:rPr>
              <a:t>Generally more costly than natural or by-product abrasives</a:t>
            </a:r>
          </a:p>
          <a:p>
            <a:r>
              <a:rPr lang="en-US" smtClean="0">
                <a:latin typeface="TradeGothic CondEighteen" charset="0"/>
              </a:rPr>
              <a:t>Used primarily for specialized applications in which a particular surface finish is required that justifies the extra cost</a:t>
            </a:r>
          </a:p>
        </p:txBody>
      </p:sp>
      <p:sp>
        <p:nvSpPr>
          <p:cNvPr id="4" name="Slide Number Placeholder 3"/>
          <p:cNvSpPr>
            <a:spLocks noGrp="1"/>
          </p:cNvSpPr>
          <p:nvPr>
            <p:ph type="sldNum" sz="quarter" idx="12"/>
          </p:nvPr>
        </p:nvSpPr>
        <p:spPr/>
        <p:txBody>
          <a:bodyPr/>
          <a:lstStyle/>
          <a:p>
            <a:fld id="{B0407556-317C-48A6-B9E6-2FB5CF1FC716}" type="slidenum">
              <a:rPr lang="en-US" smtClean="0"/>
              <a:pPr/>
              <a:t>11</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srcRect/>
          <a:stretch>
            <a:fillRect/>
          </a:stretch>
        </p:blipFill>
        <p:spPr bwMode="auto">
          <a:xfrm>
            <a:off x="777875" y="868363"/>
            <a:ext cx="7005638" cy="5254625"/>
          </a:xfrm>
          <a:prstGeom prst="rect">
            <a:avLst/>
          </a:prstGeom>
          <a:noFill/>
          <a:ln w="12700">
            <a:noFill/>
            <a:miter lim="800000"/>
            <a:headEnd/>
            <a:tailEnd/>
          </a:ln>
        </p:spPr>
      </p:pic>
      <p:sp>
        <p:nvSpPr>
          <p:cNvPr id="3" name="Slide Number Placeholder 2"/>
          <p:cNvSpPr>
            <a:spLocks noGrp="1"/>
          </p:cNvSpPr>
          <p:nvPr>
            <p:ph type="sldNum" sz="quarter" idx="12"/>
          </p:nvPr>
        </p:nvSpPr>
        <p:spPr/>
        <p:txBody>
          <a:bodyPr/>
          <a:lstStyle/>
          <a:p>
            <a:fld id="{B9778FE1-BB4D-406E-B580-C0D95A1315E1}" type="slidenum">
              <a:rPr lang="en-US" smtClean="0"/>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749300" y="846138"/>
            <a:ext cx="7277100" cy="677862"/>
          </a:xfrm>
        </p:spPr>
        <p:txBody>
          <a:bodyPr anchor="b"/>
          <a:lstStyle/>
          <a:p>
            <a:pPr algn="l">
              <a:defRPr/>
            </a:pPr>
            <a:r>
              <a:rPr lang="en-US" dirty="0">
                <a:ea typeface="+mj-ea"/>
                <a:cs typeface="+mj-cs"/>
              </a:rPr>
              <a:t>By-Product </a:t>
            </a:r>
            <a:r>
              <a:rPr lang="en-US" dirty="0" smtClean="0">
                <a:ea typeface="+mj-ea"/>
                <a:cs typeface="+mj-cs"/>
              </a:rPr>
              <a:t>Abrasives</a:t>
            </a:r>
            <a:endParaRPr lang="en-US" dirty="0">
              <a:ea typeface="+mj-ea"/>
              <a:cs typeface="+mj-cs"/>
            </a:endParaRPr>
          </a:p>
        </p:txBody>
      </p:sp>
      <p:sp>
        <p:nvSpPr>
          <p:cNvPr id="39939" name="Rectangle 3"/>
          <p:cNvSpPr>
            <a:spLocks noGrp="1" noChangeArrowheads="1"/>
          </p:cNvSpPr>
          <p:nvPr>
            <p:ph type="body" idx="1"/>
          </p:nvPr>
        </p:nvSpPr>
        <p:spPr>
          <a:xfrm>
            <a:off x="749300" y="1725613"/>
            <a:ext cx="6723063" cy="2806700"/>
          </a:xfrm>
          <a:noFill/>
        </p:spPr>
        <p:txBody>
          <a:bodyPr/>
          <a:lstStyle/>
          <a:p>
            <a:r>
              <a:rPr lang="en-US" smtClean="0">
                <a:latin typeface="TradeGothic CondEighteen" charset="0"/>
              </a:rPr>
              <a:t>Slags:</a:t>
            </a:r>
          </a:p>
          <a:p>
            <a:pPr lvl="1"/>
            <a:r>
              <a:rPr lang="en-US" smtClean="0">
                <a:latin typeface="TradeGothic CondEighteen" charset="0"/>
              </a:rPr>
              <a:t>Coal</a:t>
            </a:r>
          </a:p>
          <a:p>
            <a:pPr lvl="1"/>
            <a:r>
              <a:rPr lang="en-US" smtClean="0">
                <a:latin typeface="TradeGothic CondEighteen" charset="0"/>
              </a:rPr>
              <a:t>Smelter</a:t>
            </a:r>
          </a:p>
          <a:p>
            <a:pPr lvl="2"/>
            <a:r>
              <a:rPr lang="en-US" smtClean="0">
                <a:latin typeface="TradeGothic CondEighteen" charset="0"/>
              </a:rPr>
              <a:t>Copper </a:t>
            </a:r>
          </a:p>
          <a:p>
            <a:pPr lvl="2"/>
            <a:r>
              <a:rPr lang="en-US" smtClean="0">
                <a:latin typeface="TradeGothic CondEighteen" charset="0"/>
              </a:rPr>
              <a:t>Nickel</a:t>
            </a:r>
          </a:p>
        </p:txBody>
      </p:sp>
      <p:sp>
        <p:nvSpPr>
          <p:cNvPr id="4" name="Slide Number Placeholder 3"/>
          <p:cNvSpPr>
            <a:spLocks noGrp="1"/>
          </p:cNvSpPr>
          <p:nvPr>
            <p:ph type="sldNum" sz="quarter" idx="12"/>
          </p:nvPr>
        </p:nvSpPr>
        <p:spPr/>
        <p:txBody>
          <a:bodyPr/>
          <a:lstStyle/>
          <a:p>
            <a:fld id="{B0407556-317C-48A6-B9E6-2FB5CF1FC716}" type="slidenum">
              <a:rPr lang="en-US" smtClean="0"/>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781050" y="969963"/>
            <a:ext cx="7245350" cy="554037"/>
          </a:xfrm>
        </p:spPr>
        <p:txBody>
          <a:bodyPr anchor="b"/>
          <a:lstStyle/>
          <a:p>
            <a:pPr algn="l">
              <a:defRPr/>
            </a:pPr>
            <a:r>
              <a:rPr lang="en-US" sz="3600" dirty="0">
                <a:ea typeface="+mj-ea"/>
                <a:cs typeface="+mj-cs"/>
              </a:rPr>
              <a:t>By-Product Slag Abrasives, cont.</a:t>
            </a:r>
          </a:p>
        </p:txBody>
      </p:sp>
      <p:sp>
        <p:nvSpPr>
          <p:cNvPr id="41987" name="Rectangle 3"/>
          <p:cNvSpPr>
            <a:spLocks noGrp="1" noChangeArrowheads="1"/>
          </p:cNvSpPr>
          <p:nvPr>
            <p:ph type="body" idx="1"/>
          </p:nvPr>
        </p:nvSpPr>
        <p:spPr>
          <a:xfrm>
            <a:off x="781050" y="1779588"/>
            <a:ext cx="6691313" cy="3933825"/>
          </a:xfrm>
          <a:noFill/>
        </p:spPr>
        <p:txBody>
          <a:bodyPr/>
          <a:lstStyle/>
          <a:p>
            <a:r>
              <a:rPr lang="en-US" smtClean="0">
                <a:latin typeface="TradeGothic CondEighteen" charset="0"/>
              </a:rPr>
              <a:t>Slags:</a:t>
            </a:r>
          </a:p>
          <a:p>
            <a:pPr lvl="1"/>
            <a:r>
              <a:rPr lang="en-US" smtClean="0">
                <a:latin typeface="TradeGothic CondEighteen" charset="0"/>
              </a:rPr>
              <a:t>By-products</a:t>
            </a:r>
          </a:p>
          <a:p>
            <a:pPr lvl="2"/>
            <a:r>
              <a:rPr lang="en-US" smtClean="0">
                <a:latin typeface="TradeGothic CondEighteen" charset="0"/>
              </a:rPr>
              <a:t>Composition varies, depends on source</a:t>
            </a:r>
          </a:p>
          <a:p>
            <a:pPr lvl="1"/>
            <a:r>
              <a:rPr lang="en-US" smtClean="0">
                <a:latin typeface="TradeGothic CondEighteen" charset="0"/>
              </a:rPr>
              <a:t>A form of glass</a:t>
            </a:r>
          </a:p>
          <a:p>
            <a:pPr lvl="2"/>
            <a:r>
              <a:rPr lang="en-US" smtClean="0">
                <a:latin typeface="TradeGothic CondEighteen" charset="0"/>
              </a:rPr>
              <a:t>Fracture into sharp, angular particles</a:t>
            </a:r>
          </a:p>
          <a:p>
            <a:pPr lvl="2"/>
            <a:r>
              <a:rPr lang="en-US" smtClean="0">
                <a:latin typeface="TradeGothic CondEighteen" charset="0"/>
              </a:rPr>
              <a:t>Widely used substitute for sand</a:t>
            </a:r>
          </a:p>
        </p:txBody>
      </p:sp>
      <p:sp>
        <p:nvSpPr>
          <p:cNvPr id="4" name="Slide Number Placeholder 3"/>
          <p:cNvSpPr>
            <a:spLocks noGrp="1"/>
          </p:cNvSpPr>
          <p:nvPr>
            <p:ph type="sldNum" sz="quarter" idx="12"/>
          </p:nvPr>
        </p:nvSpPr>
        <p:spPr/>
        <p:txBody>
          <a:bodyPr/>
          <a:lstStyle/>
          <a:p>
            <a:fld id="{B0407556-317C-48A6-B9E6-2FB5CF1FC716}" type="slidenum">
              <a:rPr lang="en-US" smtClean="0"/>
              <a:pPr/>
              <a:t>14</a:t>
            </a:fld>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769938" y="908050"/>
            <a:ext cx="7256462" cy="615950"/>
          </a:xfrm>
        </p:spPr>
        <p:txBody>
          <a:bodyPr anchor="b"/>
          <a:lstStyle/>
          <a:p>
            <a:pPr algn="l">
              <a:defRPr/>
            </a:pPr>
            <a:r>
              <a:rPr lang="en-US" sz="3600" dirty="0">
                <a:ea typeface="+mj-ea"/>
                <a:cs typeface="+mj-cs"/>
              </a:rPr>
              <a:t>By-Product Slag Abrasives, cont</a:t>
            </a:r>
            <a:r>
              <a:rPr lang="en-US" sz="4000" dirty="0">
                <a:ea typeface="+mj-ea"/>
                <a:cs typeface="+mj-cs"/>
              </a:rPr>
              <a:t>.</a:t>
            </a:r>
          </a:p>
        </p:txBody>
      </p:sp>
      <p:sp>
        <p:nvSpPr>
          <p:cNvPr id="44035" name="Rectangle 3"/>
          <p:cNvSpPr>
            <a:spLocks noGrp="1" noChangeArrowheads="1"/>
          </p:cNvSpPr>
          <p:nvPr>
            <p:ph type="body" idx="1"/>
          </p:nvPr>
        </p:nvSpPr>
        <p:spPr>
          <a:xfrm>
            <a:off x="769938" y="1801813"/>
            <a:ext cx="6702425" cy="2189162"/>
          </a:xfrm>
          <a:noFill/>
        </p:spPr>
        <p:txBody>
          <a:bodyPr/>
          <a:lstStyle/>
          <a:p>
            <a:r>
              <a:rPr lang="en-US" smtClean="0">
                <a:latin typeface="TradeGothic CondEighteen" charset="0"/>
              </a:rPr>
              <a:t>Slags:</a:t>
            </a:r>
          </a:p>
          <a:p>
            <a:pPr lvl="1"/>
            <a:r>
              <a:rPr lang="en-US" smtClean="0">
                <a:latin typeface="TradeGothic CondEighteen" charset="0"/>
              </a:rPr>
              <a:t>Dust generation and abrasive breakdown at elevated nozzle pressures is a potential problem</a:t>
            </a:r>
          </a:p>
        </p:txBody>
      </p:sp>
      <p:sp>
        <p:nvSpPr>
          <p:cNvPr id="4" name="Slide Number Placeholder 3"/>
          <p:cNvSpPr>
            <a:spLocks noGrp="1"/>
          </p:cNvSpPr>
          <p:nvPr>
            <p:ph type="sldNum" sz="quarter" idx="12"/>
          </p:nvPr>
        </p:nvSpPr>
        <p:spPr/>
        <p:txBody>
          <a:bodyPr/>
          <a:lstStyle/>
          <a:p>
            <a:fld id="{B0407556-317C-48A6-B9E6-2FB5CF1FC716}" type="slidenum">
              <a:rPr lang="en-US" smtClean="0"/>
              <a:pPr/>
              <a:t>15</a:t>
            </a:fld>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srcRect/>
          <a:stretch>
            <a:fillRect/>
          </a:stretch>
        </p:blipFill>
        <p:spPr bwMode="auto">
          <a:xfrm>
            <a:off x="774700" y="901700"/>
            <a:ext cx="7008813" cy="5256213"/>
          </a:xfrm>
          <a:prstGeom prst="rect">
            <a:avLst/>
          </a:prstGeom>
          <a:noFill/>
          <a:ln w="12700">
            <a:noFill/>
            <a:miter lim="800000"/>
            <a:headEnd/>
            <a:tailEnd/>
          </a:ln>
        </p:spPr>
      </p:pic>
      <p:sp>
        <p:nvSpPr>
          <p:cNvPr id="3" name="Slide Number Placeholder 2"/>
          <p:cNvSpPr>
            <a:spLocks noGrp="1"/>
          </p:cNvSpPr>
          <p:nvPr>
            <p:ph type="sldNum" sz="quarter" idx="12"/>
          </p:nvPr>
        </p:nvSpPr>
        <p:spPr/>
        <p:txBody>
          <a:bodyPr/>
          <a:lstStyle/>
          <a:p>
            <a:fld id="{B9778FE1-BB4D-406E-B580-C0D95A1315E1}" type="slidenum">
              <a:rPr lang="en-US" smtClean="0"/>
              <a:pPr/>
              <a:t>16</a:t>
            </a:fld>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792163" y="693738"/>
            <a:ext cx="7234237" cy="677862"/>
          </a:xfrm>
        </p:spPr>
        <p:txBody>
          <a:bodyPr anchor="b"/>
          <a:lstStyle/>
          <a:p>
            <a:pPr algn="l">
              <a:defRPr/>
            </a:pPr>
            <a:r>
              <a:rPr lang="en-US" dirty="0">
                <a:ea typeface="+mj-ea"/>
                <a:cs typeface="+mj-cs"/>
              </a:rPr>
              <a:t>Metallic Abrasives</a:t>
            </a:r>
          </a:p>
        </p:txBody>
      </p:sp>
      <p:sp>
        <p:nvSpPr>
          <p:cNvPr id="48131" name="Rectangle 3"/>
          <p:cNvSpPr>
            <a:spLocks noGrp="1" noChangeArrowheads="1"/>
          </p:cNvSpPr>
          <p:nvPr>
            <p:ph type="body" idx="1"/>
          </p:nvPr>
        </p:nvSpPr>
        <p:spPr>
          <a:xfrm>
            <a:off x="792163" y="1828800"/>
            <a:ext cx="7234237" cy="3841750"/>
          </a:xfrm>
          <a:noFill/>
        </p:spPr>
        <p:txBody>
          <a:bodyPr/>
          <a:lstStyle/>
          <a:p>
            <a:pPr>
              <a:lnSpc>
                <a:spcPct val="90000"/>
              </a:lnSpc>
            </a:pPr>
            <a:r>
              <a:rPr lang="en-US" sz="2800" smtClean="0">
                <a:latin typeface="TradeGothic CondEighteen" charset="0"/>
              </a:rPr>
              <a:t>Steel shot – round</a:t>
            </a:r>
          </a:p>
          <a:p>
            <a:pPr>
              <a:lnSpc>
                <a:spcPct val="90000"/>
              </a:lnSpc>
            </a:pPr>
            <a:r>
              <a:rPr lang="en-US" sz="2800" smtClean="0">
                <a:latin typeface="TradeGothic CondEighteen" charset="0"/>
              </a:rPr>
              <a:t>Iron or steel grit – angular or irregular</a:t>
            </a:r>
          </a:p>
          <a:p>
            <a:pPr>
              <a:lnSpc>
                <a:spcPct val="90000"/>
              </a:lnSpc>
            </a:pPr>
            <a:r>
              <a:rPr lang="en-US" sz="2800" smtClean="0">
                <a:latin typeface="TradeGothic CondEighteen" charset="0"/>
              </a:rPr>
              <a:t>Used extensively in the blast cleaning industry for the removal of paint, rust, mill scale and other surface contaminants from steel surfaces prior to painting</a:t>
            </a:r>
          </a:p>
          <a:p>
            <a:pPr>
              <a:lnSpc>
                <a:spcPct val="90000"/>
              </a:lnSpc>
            </a:pPr>
            <a:r>
              <a:rPr lang="en-US" sz="2800" smtClean="0">
                <a:latin typeface="TradeGothic CondEighteen" charset="0"/>
              </a:rPr>
              <a:t>Must be dry – will rust if wet</a:t>
            </a:r>
          </a:p>
          <a:p>
            <a:pPr>
              <a:lnSpc>
                <a:spcPct val="90000"/>
              </a:lnSpc>
            </a:pPr>
            <a:r>
              <a:rPr lang="en-US" sz="2800" smtClean="0">
                <a:latin typeface="TradeGothic CondEighteen" charset="0"/>
              </a:rPr>
              <a:t>Can be recycled many times in a dry environment</a:t>
            </a:r>
          </a:p>
        </p:txBody>
      </p:sp>
      <p:sp>
        <p:nvSpPr>
          <p:cNvPr id="4" name="Slide Number Placeholder 3"/>
          <p:cNvSpPr>
            <a:spLocks noGrp="1"/>
          </p:cNvSpPr>
          <p:nvPr>
            <p:ph type="sldNum" sz="quarter" idx="12"/>
          </p:nvPr>
        </p:nvSpPr>
        <p:spPr/>
        <p:txBody>
          <a:bodyPr/>
          <a:lstStyle/>
          <a:p>
            <a:fld id="{B0407556-317C-48A6-B9E6-2FB5CF1FC716}" type="slidenum">
              <a:rPr lang="en-US" smtClean="0"/>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792163" y="846138"/>
            <a:ext cx="7234237" cy="677862"/>
          </a:xfrm>
        </p:spPr>
        <p:txBody>
          <a:bodyPr anchor="b"/>
          <a:lstStyle/>
          <a:p>
            <a:pPr algn="l">
              <a:defRPr/>
            </a:pPr>
            <a:r>
              <a:rPr lang="en-US" dirty="0">
                <a:ea typeface="+mj-ea"/>
                <a:cs typeface="+mj-cs"/>
              </a:rPr>
              <a:t>Metallic Abrasives, cont.</a:t>
            </a:r>
          </a:p>
        </p:txBody>
      </p:sp>
      <p:sp>
        <p:nvSpPr>
          <p:cNvPr id="50179" name="Rectangle 3"/>
          <p:cNvSpPr>
            <a:spLocks noGrp="1" noChangeArrowheads="1"/>
          </p:cNvSpPr>
          <p:nvPr>
            <p:ph type="body" idx="1"/>
          </p:nvPr>
        </p:nvSpPr>
        <p:spPr>
          <a:xfrm>
            <a:off x="792163" y="1747838"/>
            <a:ext cx="6680200" cy="2560637"/>
          </a:xfrm>
          <a:noFill/>
        </p:spPr>
        <p:txBody>
          <a:bodyPr/>
          <a:lstStyle/>
          <a:p>
            <a:r>
              <a:rPr lang="en-US" smtClean="0">
                <a:latin typeface="TradeGothic CondEighteen" charset="0"/>
              </a:rPr>
              <a:t>Brass, aluminum, and zinc abrasives are used primarily for specialized applications not related to paint and rust removal </a:t>
            </a:r>
          </a:p>
          <a:p>
            <a:endParaRPr lang="en-US" smtClean="0">
              <a:latin typeface="TradeGothic CondEighteen" charset="0"/>
            </a:endParaRPr>
          </a:p>
        </p:txBody>
      </p:sp>
      <p:sp>
        <p:nvSpPr>
          <p:cNvPr id="4" name="Slide Number Placeholder 3"/>
          <p:cNvSpPr>
            <a:spLocks noGrp="1"/>
          </p:cNvSpPr>
          <p:nvPr>
            <p:ph type="sldNum" sz="quarter" idx="12"/>
          </p:nvPr>
        </p:nvSpPr>
        <p:spPr/>
        <p:txBody>
          <a:bodyPr/>
          <a:lstStyle/>
          <a:p>
            <a:fld id="{B0407556-317C-48A6-B9E6-2FB5CF1FC716}" type="slidenum">
              <a:rPr lang="en-US" smtClean="0"/>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rrowheads="1"/>
          </p:cNvPicPr>
          <p:nvPr/>
        </p:nvPicPr>
        <p:blipFill>
          <a:blip r:embed="rId3"/>
          <a:srcRect/>
          <a:stretch>
            <a:fillRect/>
          </a:stretch>
        </p:blipFill>
        <p:spPr bwMode="auto">
          <a:xfrm>
            <a:off x="814388" y="911225"/>
            <a:ext cx="6827837" cy="5243513"/>
          </a:xfrm>
          <a:prstGeom prst="rect">
            <a:avLst/>
          </a:prstGeom>
          <a:noFill/>
          <a:ln w="12700">
            <a:noFill/>
            <a:miter lim="800000"/>
            <a:headEnd/>
            <a:tailEnd/>
          </a:ln>
        </p:spPr>
      </p:pic>
      <p:sp>
        <p:nvSpPr>
          <p:cNvPr id="3" name="Slide Number Placeholder 2"/>
          <p:cNvSpPr>
            <a:spLocks noGrp="1"/>
          </p:cNvSpPr>
          <p:nvPr>
            <p:ph type="sldNum" sz="quarter" idx="12"/>
          </p:nvPr>
        </p:nvSpPr>
        <p:spPr/>
        <p:txBody>
          <a:bodyPr/>
          <a:lstStyle/>
          <a:p>
            <a:fld id="{B9778FE1-BB4D-406E-B580-C0D95A1315E1}" type="slidenum">
              <a:rPr lang="en-US" smtClean="0"/>
              <a:pPr/>
              <a:t>19</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814388" y="693738"/>
            <a:ext cx="7788275" cy="677862"/>
          </a:xfrm>
        </p:spPr>
        <p:txBody>
          <a:bodyPr anchor="t"/>
          <a:lstStyle/>
          <a:p>
            <a:pPr algn="l">
              <a:defRPr/>
            </a:pPr>
            <a:r>
              <a:rPr lang="en-US" dirty="0">
                <a:ea typeface="+mj-ea"/>
                <a:cs typeface="+mj-cs"/>
              </a:rPr>
              <a:t>Learning Outcomes</a:t>
            </a:r>
          </a:p>
        </p:txBody>
      </p:sp>
      <p:sp>
        <p:nvSpPr>
          <p:cNvPr id="17411" name="Rectangle 3"/>
          <p:cNvSpPr>
            <a:spLocks noGrp="1" noChangeArrowheads="1"/>
          </p:cNvSpPr>
          <p:nvPr>
            <p:ph type="body" idx="1"/>
          </p:nvPr>
        </p:nvSpPr>
        <p:spPr>
          <a:xfrm>
            <a:off x="677863" y="1600199"/>
            <a:ext cx="7788275" cy="3886201"/>
          </a:xfrm>
          <a:noFill/>
        </p:spPr>
        <p:txBody>
          <a:bodyPr/>
          <a:lstStyle/>
          <a:p>
            <a:pPr>
              <a:lnSpc>
                <a:spcPct val="90000"/>
              </a:lnSpc>
              <a:spcBef>
                <a:spcPct val="0"/>
              </a:spcBef>
            </a:pPr>
            <a:r>
              <a:rPr lang="en-US" dirty="0" smtClean="0">
                <a:latin typeface="TradeGothic CondEighteen" charset="0"/>
              </a:rPr>
              <a:t>At the end of this webinar, you will be able to:</a:t>
            </a:r>
          </a:p>
          <a:p>
            <a:pPr lvl="1">
              <a:lnSpc>
                <a:spcPct val="90000"/>
              </a:lnSpc>
              <a:spcBef>
                <a:spcPct val="0"/>
              </a:spcBef>
            </a:pPr>
            <a:r>
              <a:rPr lang="en-US" dirty="0" smtClean="0">
                <a:latin typeface="TradeGothic CondEighteen" charset="0"/>
              </a:rPr>
              <a:t>Define types of abrasive</a:t>
            </a:r>
          </a:p>
          <a:p>
            <a:pPr lvl="1">
              <a:lnSpc>
                <a:spcPct val="90000"/>
              </a:lnSpc>
              <a:spcBef>
                <a:spcPct val="0"/>
              </a:spcBef>
            </a:pPr>
            <a:r>
              <a:rPr lang="en-US" dirty="0" smtClean="0">
                <a:latin typeface="TradeGothic CondEighteen" charset="0"/>
              </a:rPr>
              <a:t>Recognize industry standards for different types of abrasives</a:t>
            </a:r>
          </a:p>
          <a:p>
            <a:pPr lvl="1">
              <a:lnSpc>
                <a:spcPct val="90000"/>
              </a:lnSpc>
              <a:spcBef>
                <a:spcPct val="0"/>
              </a:spcBef>
            </a:pPr>
            <a:r>
              <a:rPr lang="en-US" dirty="0" smtClean="0">
                <a:latin typeface="TradeGothic CondEighteen" charset="0"/>
              </a:rPr>
              <a:t>Define abrasive characteristics and how they effect abrasive </a:t>
            </a:r>
            <a:r>
              <a:rPr lang="en-US" dirty="0" smtClean="0">
                <a:latin typeface="TradeGothic CondEighteen" charset="0"/>
              </a:rPr>
              <a:t>selection and productivity </a:t>
            </a:r>
            <a:r>
              <a:rPr lang="en-US" dirty="0" smtClean="0">
                <a:latin typeface="TradeGothic CondEighteen" charset="0"/>
              </a:rPr>
              <a:t>per specific job</a:t>
            </a:r>
          </a:p>
        </p:txBody>
      </p:sp>
      <p:sp>
        <p:nvSpPr>
          <p:cNvPr id="4" name="Slide Number Placeholder 3"/>
          <p:cNvSpPr>
            <a:spLocks noGrp="1"/>
          </p:cNvSpPr>
          <p:nvPr>
            <p:ph type="sldNum" sz="quarter" idx="12"/>
          </p:nvPr>
        </p:nvSpPr>
        <p:spPr/>
        <p:txBody>
          <a:bodyPr/>
          <a:lstStyle/>
          <a:p>
            <a:fld id="{B0407556-317C-48A6-B9E6-2FB5CF1FC716}" type="slidenum">
              <a:rPr lang="en-US" smtClean="0"/>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792163" y="836613"/>
            <a:ext cx="7234237" cy="614362"/>
          </a:xfrm>
        </p:spPr>
        <p:txBody>
          <a:bodyPr anchor="b"/>
          <a:lstStyle/>
          <a:p>
            <a:pPr algn="l">
              <a:defRPr/>
            </a:pPr>
            <a:r>
              <a:rPr lang="en-US" sz="4000" dirty="0">
                <a:ea typeface="+mj-ea"/>
                <a:cs typeface="+mj-cs"/>
              </a:rPr>
              <a:t>Selecting Appropriate Abrasive</a:t>
            </a:r>
          </a:p>
        </p:txBody>
      </p:sp>
      <p:sp>
        <p:nvSpPr>
          <p:cNvPr id="54275" name="Rectangle 3"/>
          <p:cNvSpPr>
            <a:spLocks noGrp="1" noChangeArrowheads="1"/>
          </p:cNvSpPr>
          <p:nvPr>
            <p:ph type="body" idx="1"/>
          </p:nvPr>
        </p:nvSpPr>
        <p:spPr>
          <a:xfrm>
            <a:off x="792163" y="1704975"/>
            <a:ext cx="7132637" cy="2889250"/>
          </a:xfrm>
          <a:noFill/>
        </p:spPr>
        <p:txBody>
          <a:bodyPr/>
          <a:lstStyle/>
          <a:p>
            <a:r>
              <a:rPr lang="en-US" smtClean="0">
                <a:latin typeface="TradeGothic CondEighteen" charset="0"/>
              </a:rPr>
              <a:t>Type of abrasive selected influences:</a:t>
            </a:r>
          </a:p>
          <a:p>
            <a:pPr lvl="1"/>
            <a:r>
              <a:rPr lang="en-US" smtClean="0">
                <a:latin typeface="TradeGothic CondEighteen" charset="0"/>
              </a:rPr>
              <a:t>Appearance of blast-cleaned surface</a:t>
            </a:r>
          </a:p>
          <a:p>
            <a:pPr lvl="1"/>
            <a:r>
              <a:rPr lang="en-US" smtClean="0">
                <a:latin typeface="TradeGothic CondEighteen" charset="0"/>
              </a:rPr>
              <a:t>Productivity</a:t>
            </a:r>
          </a:p>
          <a:p>
            <a:pPr lvl="1"/>
            <a:r>
              <a:rPr lang="en-US" smtClean="0">
                <a:latin typeface="TradeGothic CondEighteen" charset="0"/>
              </a:rPr>
              <a:t>Subsequent clean up</a:t>
            </a:r>
          </a:p>
        </p:txBody>
      </p:sp>
      <p:sp>
        <p:nvSpPr>
          <p:cNvPr id="4" name="Slide Number Placeholder 3"/>
          <p:cNvSpPr>
            <a:spLocks noGrp="1"/>
          </p:cNvSpPr>
          <p:nvPr>
            <p:ph type="sldNum" sz="quarter" idx="12"/>
          </p:nvPr>
        </p:nvSpPr>
        <p:spPr/>
        <p:txBody>
          <a:bodyPr/>
          <a:lstStyle/>
          <a:p>
            <a:fld id="{B0407556-317C-48A6-B9E6-2FB5CF1FC716}" type="slidenum">
              <a:rPr lang="en-US" smtClean="0"/>
              <a:pPr/>
              <a:t>20</a:t>
            </a:fld>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81050" y="873125"/>
            <a:ext cx="7905750" cy="676275"/>
          </a:xfrm>
        </p:spPr>
        <p:txBody>
          <a:bodyPr/>
          <a:lstStyle/>
          <a:p>
            <a:pPr algn="l">
              <a:defRPr/>
            </a:pPr>
            <a:r>
              <a:rPr lang="en-US" dirty="0">
                <a:ea typeface="+mj-ea"/>
                <a:cs typeface="+mj-cs"/>
              </a:rPr>
              <a:t>Abrasive Specifications</a:t>
            </a:r>
          </a:p>
        </p:txBody>
      </p:sp>
      <p:sp>
        <p:nvSpPr>
          <p:cNvPr id="56323" name="Rectangle 3"/>
          <p:cNvSpPr>
            <a:spLocks noGrp="1" noChangeArrowheads="1"/>
          </p:cNvSpPr>
          <p:nvPr>
            <p:ph type="body" idx="1"/>
          </p:nvPr>
        </p:nvSpPr>
        <p:spPr>
          <a:xfrm>
            <a:off x="781050" y="1824038"/>
            <a:ext cx="7245350" cy="2651125"/>
          </a:xfrm>
          <a:noFill/>
        </p:spPr>
        <p:txBody>
          <a:bodyPr/>
          <a:lstStyle/>
          <a:p>
            <a:r>
              <a:rPr lang="en-US" smtClean="0">
                <a:latin typeface="TradeGothic CondEighteen" charset="0"/>
              </a:rPr>
              <a:t>SSPC-AB 1</a:t>
            </a:r>
          </a:p>
          <a:p>
            <a:r>
              <a:rPr lang="en-US" smtClean="0">
                <a:latin typeface="TradeGothic CondEighteen" charset="0"/>
              </a:rPr>
              <a:t>SSPC-AB 2</a:t>
            </a:r>
          </a:p>
          <a:p>
            <a:r>
              <a:rPr lang="en-US" smtClean="0">
                <a:latin typeface="TradeGothic CondEighteen" charset="0"/>
              </a:rPr>
              <a:t>SSPC-AB 3</a:t>
            </a:r>
          </a:p>
          <a:p>
            <a:r>
              <a:rPr lang="en-US" smtClean="0">
                <a:latin typeface="TradeGothic CondEighteen" charset="0"/>
              </a:rPr>
              <a:t>SSPC-AB 4</a:t>
            </a:r>
          </a:p>
        </p:txBody>
      </p:sp>
      <p:sp>
        <p:nvSpPr>
          <p:cNvPr id="4" name="Slide Number Placeholder 3"/>
          <p:cNvSpPr>
            <a:spLocks noGrp="1"/>
          </p:cNvSpPr>
          <p:nvPr>
            <p:ph type="sldNum" sz="quarter" idx="12"/>
          </p:nvPr>
        </p:nvSpPr>
        <p:spPr/>
        <p:txBody>
          <a:bodyPr/>
          <a:lstStyle/>
          <a:p>
            <a:fld id="{B0407556-317C-48A6-B9E6-2FB5CF1FC716}" type="slidenum">
              <a:rPr lang="en-US" smtClean="0"/>
              <a:pPr/>
              <a:t>21</a:t>
            </a:fld>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769938" y="873125"/>
            <a:ext cx="7916862" cy="676275"/>
          </a:xfrm>
        </p:spPr>
        <p:txBody>
          <a:bodyPr/>
          <a:lstStyle/>
          <a:p>
            <a:pPr algn="l">
              <a:defRPr/>
            </a:pPr>
            <a:r>
              <a:rPr lang="en-US" dirty="0">
                <a:ea typeface="+mj-ea"/>
                <a:cs typeface="+mj-cs"/>
              </a:rPr>
              <a:t>Abrasive Specifications, cont.</a:t>
            </a:r>
          </a:p>
        </p:txBody>
      </p:sp>
      <p:sp>
        <p:nvSpPr>
          <p:cNvPr id="58371" name="Rectangle 3"/>
          <p:cNvSpPr>
            <a:spLocks noGrp="1" noChangeArrowheads="1"/>
          </p:cNvSpPr>
          <p:nvPr>
            <p:ph type="body" idx="1"/>
          </p:nvPr>
        </p:nvSpPr>
        <p:spPr>
          <a:xfrm>
            <a:off x="769938" y="1828800"/>
            <a:ext cx="7916862" cy="4567238"/>
          </a:xfrm>
        </p:spPr>
        <p:txBody>
          <a:bodyPr/>
          <a:lstStyle/>
          <a:p>
            <a:r>
              <a:rPr lang="en-US" sz="3600" smtClean="0">
                <a:latin typeface="TradeGothic CondEighteen" charset="0"/>
              </a:rPr>
              <a:t>SSPC-AB 1:  </a:t>
            </a:r>
          </a:p>
          <a:p>
            <a:pPr lvl="1"/>
            <a:r>
              <a:rPr lang="en-US" sz="3200" smtClean="0">
                <a:latin typeface="TradeGothic CondEighteen" charset="0"/>
              </a:rPr>
              <a:t>Defines requirements and references test methods for selecting and evaluating mineral and slag abrasives</a:t>
            </a:r>
          </a:p>
          <a:p>
            <a:endParaRPr lang="en-US" sz="3600" smtClean="0">
              <a:latin typeface="TradeGothic CondEighteen" charset="0"/>
            </a:endParaRPr>
          </a:p>
          <a:p>
            <a:endParaRPr lang="en-US" smtClean="0">
              <a:latin typeface="TradeGothic CondEighteen" charset="0"/>
            </a:endParaRPr>
          </a:p>
          <a:p>
            <a:endParaRPr lang="en-US" smtClean="0">
              <a:latin typeface="TradeGothic CondEighteen" charset="0"/>
            </a:endParaRPr>
          </a:p>
          <a:p>
            <a:pPr>
              <a:buFont typeface="Monotype Sorts" pitchFamily="-111" charset="2"/>
              <a:buNone/>
            </a:pPr>
            <a:endParaRPr lang="en-US" smtClean="0">
              <a:latin typeface="TradeGothic CondEighteen" charset="0"/>
            </a:endParaRPr>
          </a:p>
        </p:txBody>
      </p:sp>
      <p:sp>
        <p:nvSpPr>
          <p:cNvPr id="4" name="Slide Number Placeholder 3"/>
          <p:cNvSpPr>
            <a:spLocks noGrp="1"/>
          </p:cNvSpPr>
          <p:nvPr>
            <p:ph type="sldNum" sz="quarter" idx="12"/>
          </p:nvPr>
        </p:nvSpPr>
        <p:spPr/>
        <p:txBody>
          <a:bodyPr/>
          <a:lstStyle/>
          <a:p>
            <a:fld id="{B0407556-317C-48A6-B9E6-2FB5CF1FC716}"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792163" y="873125"/>
            <a:ext cx="7894637" cy="676275"/>
          </a:xfrm>
        </p:spPr>
        <p:txBody>
          <a:bodyPr/>
          <a:lstStyle/>
          <a:p>
            <a:pPr algn="l">
              <a:defRPr/>
            </a:pPr>
            <a:r>
              <a:rPr lang="en-US" dirty="0">
                <a:ea typeface="+mj-ea"/>
                <a:cs typeface="+mj-cs"/>
              </a:rPr>
              <a:t>Abrasive Specifications, cont.</a:t>
            </a:r>
          </a:p>
        </p:txBody>
      </p:sp>
      <p:sp>
        <p:nvSpPr>
          <p:cNvPr id="60419" name="Rectangle 3"/>
          <p:cNvSpPr>
            <a:spLocks noGrp="1" noChangeArrowheads="1"/>
          </p:cNvSpPr>
          <p:nvPr>
            <p:ph type="body" idx="1"/>
          </p:nvPr>
        </p:nvSpPr>
        <p:spPr>
          <a:xfrm>
            <a:off x="792163" y="1828800"/>
            <a:ext cx="7894637" cy="2720975"/>
          </a:xfrm>
        </p:spPr>
        <p:txBody>
          <a:bodyPr/>
          <a:lstStyle/>
          <a:p>
            <a:r>
              <a:rPr lang="en-US" sz="3600" smtClean="0">
                <a:latin typeface="TradeGothic CondEighteen" charset="0"/>
              </a:rPr>
              <a:t>SSPC-AB 2: </a:t>
            </a:r>
          </a:p>
          <a:p>
            <a:pPr lvl="1"/>
            <a:r>
              <a:rPr lang="en-US" sz="3200" smtClean="0">
                <a:latin typeface="TradeGothic CondEighteen" charset="0"/>
              </a:rPr>
              <a:t>Defines requirements and references methods  for testing cleanliness of recycled ferrous metallic abrasives</a:t>
            </a:r>
            <a:endParaRPr lang="en-US" smtClean="0">
              <a:latin typeface="TradeGothic CondEighteen" charset="0"/>
            </a:endParaRPr>
          </a:p>
          <a:p>
            <a:pPr>
              <a:buFont typeface="Monotype Sorts" pitchFamily="-111" charset="2"/>
              <a:buNone/>
            </a:pPr>
            <a:endParaRPr lang="en-US" smtClean="0">
              <a:latin typeface="TradeGothic CondEighteen" charset="0"/>
            </a:endParaRPr>
          </a:p>
        </p:txBody>
      </p:sp>
      <p:sp>
        <p:nvSpPr>
          <p:cNvPr id="4" name="Slide Number Placeholder 3"/>
          <p:cNvSpPr>
            <a:spLocks noGrp="1"/>
          </p:cNvSpPr>
          <p:nvPr>
            <p:ph type="sldNum" sz="quarter" idx="12"/>
          </p:nvPr>
        </p:nvSpPr>
        <p:spPr/>
        <p:txBody>
          <a:bodyPr/>
          <a:lstStyle/>
          <a:p>
            <a:fld id="{B0407556-317C-48A6-B9E6-2FB5CF1FC716}"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803275" y="873125"/>
            <a:ext cx="7883525" cy="676275"/>
          </a:xfrm>
        </p:spPr>
        <p:txBody>
          <a:bodyPr/>
          <a:lstStyle/>
          <a:p>
            <a:pPr algn="l">
              <a:defRPr/>
            </a:pPr>
            <a:r>
              <a:rPr lang="en-US" dirty="0">
                <a:ea typeface="+mj-ea"/>
                <a:cs typeface="+mj-cs"/>
              </a:rPr>
              <a:t>Abrasive Specifications, cont.</a:t>
            </a:r>
          </a:p>
        </p:txBody>
      </p:sp>
      <p:sp>
        <p:nvSpPr>
          <p:cNvPr id="62467" name="Rectangle 3"/>
          <p:cNvSpPr>
            <a:spLocks noGrp="1" noChangeArrowheads="1"/>
          </p:cNvSpPr>
          <p:nvPr>
            <p:ph type="body" idx="1"/>
          </p:nvPr>
        </p:nvSpPr>
        <p:spPr>
          <a:xfrm>
            <a:off x="803275" y="1828800"/>
            <a:ext cx="7883525" cy="4740275"/>
          </a:xfrm>
        </p:spPr>
        <p:txBody>
          <a:bodyPr/>
          <a:lstStyle/>
          <a:p>
            <a:r>
              <a:rPr lang="en-US" sz="3600" smtClean="0">
                <a:latin typeface="TradeGothic CondEighteen" charset="0"/>
              </a:rPr>
              <a:t>SSPC-AB 3: </a:t>
            </a:r>
          </a:p>
          <a:p>
            <a:pPr lvl="1"/>
            <a:r>
              <a:rPr lang="en-US" sz="3200" smtClean="0">
                <a:latin typeface="TradeGothic CondEighteen" charset="0"/>
              </a:rPr>
              <a:t>Defines requirements for testing ferrous metallic (iron and  steel) abrasives</a:t>
            </a:r>
          </a:p>
          <a:p>
            <a:pPr>
              <a:buFont typeface="Monotype Sorts" pitchFamily="-111" charset="2"/>
              <a:buNone/>
            </a:pPr>
            <a:r>
              <a:rPr lang="en-US" sz="3600" smtClean="0">
                <a:latin typeface="TradeGothic CondEighteen" charset="0"/>
              </a:rPr>
              <a:t> </a:t>
            </a:r>
          </a:p>
          <a:p>
            <a:endParaRPr lang="en-US" sz="3600" smtClean="0">
              <a:latin typeface="TradeGothic CondEighteen" charset="0"/>
            </a:endParaRPr>
          </a:p>
          <a:p>
            <a:endParaRPr lang="en-US" smtClean="0">
              <a:latin typeface="TradeGothic CondEighteen" charset="0"/>
            </a:endParaRPr>
          </a:p>
          <a:p>
            <a:endParaRPr lang="en-US" smtClean="0">
              <a:latin typeface="TradeGothic CondEighteen" charset="0"/>
            </a:endParaRPr>
          </a:p>
          <a:p>
            <a:pPr>
              <a:buFont typeface="Monotype Sorts" pitchFamily="-111" charset="2"/>
              <a:buNone/>
            </a:pPr>
            <a:endParaRPr lang="en-US" smtClean="0">
              <a:latin typeface="TradeGothic CondEighteen" charset="0"/>
            </a:endParaRPr>
          </a:p>
        </p:txBody>
      </p:sp>
      <p:sp>
        <p:nvSpPr>
          <p:cNvPr id="4" name="Slide Number Placeholder 3"/>
          <p:cNvSpPr>
            <a:spLocks noGrp="1"/>
          </p:cNvSpPr>
          <p:nvPr>
            <p:ph type="sldNum" sz="quarter" idx="12"/>
          </p:nvPr>
        </p:nvSpPr>
        <p:spPr/>
        <p:txBody>
          <a:bodyPr/>
          <a:lstStyle/>
          <a:p>
            <a:fld id="{B0407556-317C-48A6-B9E6-2FB5CF1FC716}"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792163" y="873125"/>
            <a:ext cx="7894637" cy="676275"/>
          </a:xfrm>
        </p:spPr>
        <p:txBody>
          <a:bodyPr/>
          <a:lstStyle/>
          <a:p>
            <a:pPr algn="l"/>
            <a:r>
              <a:rPr lang="en-US" smtClean="0">
                <a:latin typeface="TradeGothic BoldCondTwenty" charset="0"/>
              </a:rPr>
              <a:t>Abrasive Specifications, cont.</a:t>
            </a:r>
          </a:p>
        </p:txBody>
      </p:sp>
      <p:sp>
        <p:nvSpPr>
          <p:cNvPr id="64515" name="Content Placeholder 2"/>
          <p:cNvSpPr>
            <a:spLocks noGrp="1"/>
          </p:cNvSpPr>
          <p:nvPr>
            <p:ph idx="1"/>
          </p:nvPr>
        </p:nvSpPr>
        <p:spPr>
          <a:xfrm>
            <a:off x="792163" y="1828800"/>
            <a:ext cx="7894637" cy="1933575"/>
          </a:xfrm>
        </p:spPr>
        <p:txBody>
          <a:bodyPr/>
          <a:lstStyle/>
          <a:p>
            <a:r>
              <a:rPr lang="en-US" sz="3600" smtClean="0">
                <a:latin typeface="TradeGothic CondEighteen" charset="0"/>
              </a:rPr>
              <a:t>SSPC-AB 4</a:t>
            </a:r>
          </a:p>
          <a:p>
            <a:pPr lvl="1"/>
            <a:r>
              <a:rPr lang="en-US" smtClean="0">
                <a:latin typeface="TradeGothic CondEighteen" charset="0"/>
              </a:rPr>
              <a:t>Defines requirements for selecting and evaluating abrasive media encapsulated in a compressible non-uniform cellular matrix</a:t>
            </a:r>
          </a:p>
        </p:txBody>
      </p:sp>
      <p:sp>
        <p:nvSpPr>
          <p:cNvPr id="4" name="Slide Number Placeholder 3"/>
          <p:cNvSpPr>
            <a:spLocks noGrp="1"/>
          </p:cNvSpPr>
          <p:nvPr>
            <p:ph type="sldNum" sz="quarter" idx="12"/>
          </p:nvPr>
        </p:nvSpPr>
        <p:spPr/>
        <p:txBody>
          <a:bodyPr/>
          <a:lstStyle/>
          <a:p>
            <a:fld id="{B0407556-317C-48A6-B9E6-2FB5CF1FC716}"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9938" y="922338"/>
            <a:ext cx="7256462" cy="677862"/>
          </a:xfrm>
        </p:spPr>
        <p:txBody>
          <a:bodyPr anchor="b"/>
          <a:lstStyle/>
          <a:p>
            <a:pPr algn="l">
              <a:defRPr/>
            </a:pPr>
            <a:r>
              <a:rPr lang="en-US" dirty="0">
                <a:ea typeface="+mj-ea"/>
                <a:cs typeface="+mj-cs"/>
              </a:rPr>
              <a:t>Abrasive Characteristics</a:t>
            </a:r>
          </a:p>
        </p:txBody>
      </p:sp>
      <p:sp>
        <p:nvSpPr>
          <p:cNvPr id="65539" name="Rectangle 3"/>
          <p:cNvSpPr>
            <a:spLocks noGrp="1" noChangeArrowheads="1"/>
          </p:cNvSpPr>
          <p:nvPr>
            <p:ph type="body" idx="1"/>
          </p:nvPr>
        </p:nvSpPr>
        <p:spPr>
          <a:xfrm>
            <a:off x="769938" y="1747838"/>
            <a:ext cx="7154862" cy="3756025"/>
          </a:xfrm>
          <a:noFill/>
        </p:spPr>
        <p:txBody>
          <a:bodyPr/>
          <a:lstStyle/>
          <a:p>
            <a:r>
              <a:rPr lang="en-US" smtClean="0">
                <a:latin typeface="TradeGothic CondEighteen" charset="0"/>
              </a:rPr>
              <a:t>Hardness</a:t>
            </a:r>
          </a:p>
          <a:p>
            <a:r>
              <a:rPr lang="en-US" smtClean="0">
                <a:latin typeface="TradeGothic CondEighteen" charset="0"/>
              </a:rPr>
              <a:t>Size</a:t>
            </a:r>
          </a:p>
          <a:p>
            <a:r>
              <a:rPr lang="en-US" smtClean="0">
                <a:latin typeface="TradeGothic CondEighteen" charset="0"/>
              </a:rPr>
              <a:t>Shape</a:t>
            </a:r>
          </a:p>
          <a:p>
            <a:r>
              <a:rPr lang="en-US" smtClean="0">
                <a:latin typeface="TradeGothic CondEighteen" charset="0"/>
              </a:rPr>
              <a:t>Bulk density</a:t>
            </a:r>
          </a:p>
          <a:p>
            <a:r>
              <a:rPr lang="en-US" smtClean="0">
                <a:latin typeface="TradeGothic CondEighteen" charset="0"/>
              </a:rPr>
              <a:t>Friability/waste generation</a:t>
            </a:r>
          </a:p>
          <a:p>
            <a:r>
              <a:rPr lang="en-US" smtClean="0">
                <a:latin typeface="TradeGothic CondEighteen" charset="0"/>
              </a:rPr>
              <a:t>Recyclability</a:t>
            </a:r>
          </a:p>
        </p:txBody>
      </p:sp>
      <p:sp>
        <p:nvSpPr>
          <p:cNvPr id="4" name="Slide Number Placeholder 3"/>
          <p:cNvSpPr>
            <a:spLocks noGrp="1"/>
          </p:cNvSpPr>
          <p:nvPr>
            <p:ph type="sldNum" sz="quarter" idx="12"/>
          </p:nvPr>
        </p:nvSpPr>
        <p:spPr/>
        <p:txBody>
          <a:bodyPr/>
          <a:lstStyle/>
          <a:p>
            <a:fld id="{B0407556-317C-48A6-B9E6-2FB5CF1FC716}" type="slidenum">
              <a:rPr lang="en-US" smtClean="0"/>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836613" y="922338"/>
            <a:ext cx="7189787" cy="677862"/>
          </a:xfrm>
        </p:spPr>
        <p:txBody>
          <a:bodyPr anchor="b"/>
          <a:lstStyle/>
          <a:p>
            <a:pPr algn="l">
              <a:defRPr/>
            </a:pPr>
            <a:r>
              <a:rPr lang="en-US" dirty="0">
                <a:ea typeface="+mj-ea"/>
                <a:cs typeface="+mj-cs"/>
              </a:rPr>
              <a:t>Hardness</a:t>
            </a:r>
          </a:p>
        </p:txBody>
      </p:sp>
      <p:sp>
        <p:nvSpPr>
          <p:cNvPr id="67587" name="Rectangle 3"/>
          <p:cNvSpPr>
            <a:spLocks noGrp="1" noChangeArrowheads="1"/>
          </p:cNvSpPr>
          <p:nvPr>
            <p:ph type="body" idx="1"/>
          </p:nvPr>
        </p:nvSpPr>
        <p:spPr>
          <a:xfrm>
            <a:off x="836613" y="2057400"/>
            <a:ext cx="7088187" cy="3495675"/>
          </a:xfrm>
          <a:noFill/>
        </p:spPr>
        <p:txBody>
          <a:bodyPr/>
          <a:lstStyle/>
          <a:p>
            <a:r>
              <a:rPr lang="en-US" smtClean="0">
                <a:latin typeface="TradeGothic CondEighteen" charset="0"/>
              </a:rPr>
              <a:t>Harder abrasives:</a:t>
            </a:r>
          </a:p>
          <a:p>
            <a:pPr lvl="1"/>
            <a:r>
              <a:rPr lang="en-US" smtClean="0">
                <a:latin typeface="TradeGothic CondEighteen" charset="0"/>
              </a:rPr>
              <a:t>Tend to cut or etch the surface</a:t>
            </a:r>
          </a:p>
          <a:p>
            <a:pPr lvl="1"/>
            <a:r>
              <a:rPr lang="en-US" smtClean="0">
                <a:latin typeface="TradeGothic CondEighteen" charset="0"/>
              </a:rPr>
              <a:t>May break down faster, creating more dust and embedment of abrasive into the surface </a:t>
            </a:r>
          </a:p>
          <a:p>
            <a:r>
              <a:rPr lang="en-US" smtClean="0">
                <a:latin typeface="TradeGothic CondEighteen" charset="0"/>
              </a:rPr>
              <a:t>Softer abrasives:</a:t>
            </a:r>
          </a:p>
          <a:p>
            <a:pPr lvl="1"/>
            <a:r>
              <a:rPr lang="en-US" smtClean="0">
                <a:latin typeface="TradeGothic CondEighteen" charset="0"/>
              </a:rPr>
              <a:t> Tend to polish the surface</a:t>
            </a:r>
          </a:p>
        </p:txBody>
      </p:sp>
      <p:sp>
        <p:nvSpPr>
          <p:cNvPr id="4" name="Slide Number Placeholder 3"/>
          <p:cNvSpPr>
            <a:spLocks noGrp="1"/>
          </p:cNvSpPr>
          <p:nvPr>
            <p:ph type="sldNum" sz="quarter" idx="12"/>
          </p:nvPr>
        </p:nvSpPr>
        <p:spPr/>
        <p:txBody>
          <a:bodyPr/>
          <a:lstStyle/>
          <a:p>
            <a:fld id="{B0407556-317C-48A6-B9E6-2FB5CF1FC716}" type="slidenum">
              <a:rPr lang="en-US" smtClean="0"/>
              <a:pPr/>
              <a:t>27</a:t>
            </a:fld>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738188" y="922338"/>
            <a:ext cx="7288212" cy="677862"/>
          </a:xfrm>
        </p:spPr>
        <p:txBody>
          <a:bodyPr anchor="b"/>
          <a:lstStyle/>
          <a:p>
            <a:pPr algn="l">
              <a:defRPr/>
            </a:pPr>
            <a:r>
              <a:rPr lang="en-US" dirty="0">
                <a:ea typeface="+mj-ea"/>
                <a:cs typeface="+mj-cs"/>
              </a:rPr>
              <a:t>Hardness, cont.</a:t>
            </a:r>
          </a:p>
        </p:txBody>
      </p:sp>
      <p:sp>
        <p:nvSpPr>
          <p:cNvPr id="69635" name="Rectangle 3"/>
          <p:cNvSpPr>
            <a:spLocks noGrp="1" noChangeArrowheads="1"/>
          </p:cNvSpPr>
          <p:nvPr>
            <p:ph type="body" idx="1"/>
          </p:nvPr>
        </p:nvSpPr>
        <p:spPr>
          <a:xfrm>
            <a:off x="738188" y="1844675"/>
            <a:ext cx="7186612" cy="2330450"/>
          </a:xfrm>
          <a:noFill/>
        </p:spPr>
        <p:txBody>
          <a:bodyPr/>
          <a:lstStyle/>
          <a:p>
            <a:r>
              <a:rPr lang="en-US" smtClean="0">
                <a:latin typeface="TradeGothic CondEighteen" charset="0"/>
              </a:rPr>
              <a:t>Metallic abrasive hardness:</a:t>
            </a:r>
          </a:p>
          <a:p>
            <a:pPr lvl="1"/>
            <a:r>
              <a:rPr lang="en-US" smtClean="0">
                <a:latin typeface="TradeGothic CondEighteen" charset="0"/>
              </a:rPr>
              <a:t>Measured on the Rockwell C scale </a:t>
            </a:r>
          </a:p>
          <a:p>
            <a:r>
              <a:rPr lang="en-US" smtClean="0">
                <a:latin typeface="TradeGothic CondEighteen" charset="0"/>
              </a:rPr>
              <a:t>Nonmetallic abrasive hardness:</a:t>
            </a:r>
          </a:p>
          <a:p>
            <a:pPr lvl="1"/>
            <a:r>
              <a:rPr lang="en-US" smtClean="0">
                <a:latin typeface="TradeGothic CondEighteen" charset="0"/>
              </a:rPr>
              <a:t> Measured on the Mohs scale</a:t>
            </a:r>
          </a:p>
        </p:txBody>
      </p:sp>
      <p:sp>
        <p:nvSpPr>
          <p:cNvPr id="4" name="Slide Number Placeholder 3"/>
          <p:cNvSpPr>
            <a:spLocks noGrp="1"/>
          </p:cNvSpPr>
          <p:nvPr>
            <p:ph type="sldNum" sz="quarter" idx="12"/>
          </p:nvPr>
        </p:nvSpPr>
        <p:spPr/>
        <p:txBody>
          <a:bodyPr/>
          <a:lstStyle/>
          <a:p>
            <a:fld id="{B0407556-317C-48A6-B9E6-2FB5CF1FC716}" type="slidenum">
              <a:rPr lang="en-US" smtClean="0"/>
              <a:pPr/>
              <a:t>28</a:t>
            </a:fld>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769938" y="738188"/>
            <a:ext cx="7916862" cy="1230312"/>
          </a:xfrm>
        </p:spPr>
        <p:txBody>
          <a:bodyPr/>
          <a:lstStyle/>
          <a:p>
            <a:pPr algn="l">
              <a:defRPr/>
            </a:pPr>
            <a:r>
              <a:rPr lang="en-US" sz="4000" dirty="0">
                <a:ea typeface="+mj-ea"/>
                <a:cs typeface="+mj-cs"/>
              </a:rPr>
              <a:t>Typical Hardness of Iron and Steel Abrasive</a:t>
            </a:r>
          </a:p>
        </p:txBody>
      </p:sp>
      <p:sp>
        <p:nvSpPr>
          <p:cNvPr id="71683" name="Rectangle 3"/>
          <p:cNvSpPr>
            <a:spLocks noGrp="1" noChangeArrowheads="1"/>
          </p:cNvSpPr>
          <p:nvPr>
            <p:ph type="body" idx="1"/>
          </p:nvPr>
        </p:nvSpPr>
        <p:spPr>
          <a:xfrm>
            <a:off x="769938" y="2301875"/>
            <a:ext cx="7916862" cy="3224213"/>
          </a:xfrm>
        </p:spPr>
        <p:txBody>
          <a:bodyPr/>
          <a:lstStyle/>
          <a:p>
            <a:r>
              <a:rPr lang="en-US" smtClean="0">
                <a:latin typeface="TradeGothic CondEighteen" charset="0"/>
              </a:rPr>
              <a:t>Steel shot</a:t>
            </a:r>
          </a:p>
          <a:p>
            <a:pPr lvl="1"/>
            <a:r>
              <a:rPr lang="en-US" smtClean="0">
                <a:latin typeface="TradeGothic CondEighteen" charset="0"/>
              </a:rPr>
              <a:t>40-50 Rockwell C</a:t>
            </a:r>
          </a:p>
          <a:p>
            <a:r>
              <a:rPr lang="en-US" smtClean="0">
                <a:latin typeface="TradeGothic CondEighteen" charset="0"/>
              </a:rPr>
              <a:t>Steel grit</a:t>
            </a:r>
          </a:p>
          <a:p>
            <a:pPr lvl="1"/>
            <a:r>
              <a:rPr lang="en-US" smtClean="0">
                <a:latin typeface="TradeGothic CondEighteen" charset="0"/>
              </a:rPr>
              <a:t>55-60 Rockwell C</a:t>
            </a:r>
          </a:p>
          <a:p>
            <a:r>
              <a:rPr lang="en-US" smtClean="0">
                <a:latin typeface="TradeGothic CondEighteen" charset="0"/>
              </a:rPr>
              <a:t>Iron grit</a:t>
            </a:r>
          </a:p>
          <a:p>
            <a:pPr lvl="1"/>
            <a:r>
              <a:rPr lang="en-US" smtClean="0">
                <a:latin typeface="TradeGothic CondEighteen" charset="0"/>
              </a:rPr>
              <a:t>55-60 Rockwell C</a:t>
            </a:r>
          </a:p>
        </p:txBody>
      </p:sp>
      <p:sp>
        <p:nvSpPr>
          <p:cNvPr id="4" name="Slide Number Placeholder 3"/>
          <p:cNvSpPr>
            <a:spLocks noGrp="1"/>
          </p:cNvSpPr>
          <p:nvPr>
            <p:ph type="sldNum" sz="quarter" idx="12"/>
          </p:nvPr>
        </p:nvSpPr>
        <p:spPr/>
        <p:txBody>
          <a:bodyPr/>
          <a:lstStyle/>
          <a:p>
            <a:fld id="{B0407556-317C-48A6-B9E6-2FB5CF1FC716}"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srcRect/>
          <a:stretch>
            <a:fillRect/>
          </a:stretch>
        </p:blipFill>
        <p:spPr bwMode="auto">
          <a:xfrm>
            <a:off x="814388" y="936625"/>
            <a:ext cx="6958012" cy="5218113"/>
          </a:xfrm>
          <a:prstGeom prst="rect">
            <a:avLst/>
          </a:prstGeom>
          <a:noFill/>
          <a:ln w="12700">
            <a:noFill/>
            <a:miter lim="800000"/>
            <a:headEnd/>
            <a:tailEnd/>
          </a:ln>
        </p:spPr>
      </p:pic>
      <p:sp>
        <p:nvSpPr>
          <p:cNvPr id="3" name="Slide Number Placeholder 2"/>
          <p:cNvSpPr>
            <a:spLocks noGrp="1"/>
          </p:cNvSpPr>
          <p:nvPr>
            <p:ph type="sldNum" sz="quarter" idx="12"/>
          </p:nvPr>
        </p:nvSpPr>
        <p:spPr/>
        <p:txBody>
          <a:bodyPr/>
          <a:lstStyle/>
          <a:p>
            <a:fld id="{B9778FE1-BB4D-406E-B580-C0D95A1315E1}" type="slidenum">
              <a:rPr lang="en-US" smtClean="0"/>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49300" y="790575"/>
            <a:ext cx="7277100" cy="552450"/>
          </a:xfrm>
        </p:spPr>
        <p:txBody>
          <a:bodyPr/>
          <a:lstStyle/>
          <a:p>
            <a:pPr algn="l">
              <a:defRPr/>
            </a:pPr>
            <a:r>
              <a:rPr lang="en-US" sz="3600" dirty="0">
                <a:ea typeface="+mj-ea"/>
                <a:cs typeface="+mj-cs"/>
              </a:rPr>
              <a:t>Comparative Abrasive Hardness</a:t>
            </a:r>
          </a:p>
        </p:txBody>
      </p:sp>
      <p:sp>
        <p:nvSpPr>
          <p:cNvPr id="73731" name="Rectangle 3"/>
          <p:cNvSpPr>
            <a:spLocks noGrp="1" noChangeArrowheads="1"/>
          </p:cNvSpPr>
          <p:nvPr>
            <p:ph type="body" idx="1"/>
          </p:nvPr>
        </p:nvSpPr>
        <p:spPr>
          <a:xfrm>
            <a:off x="749300" y="1600200"/>
            <a:ext cx="7040563" cy="3822700"/>
          </a:xfrm>
          <a:noFill/>
        </p:spPr>
        <p:txBody>
          <a:bodyPr/>
          <a:lstStyle/>
          <a:p>
            <a:pPr marL="1376363" indent="0">
              <a:buFont typeface="Monotype Sorts" pitchFamily="-111" charset="2"/>
              <a:buNone/>
              <a:tabLst>
                <a:tab pos="4106863" algn="l"/>
              </a:tabLst>
            </a:pPr>
            <a:r>
              <a:rPr lang="en-US" sz="1800" b="1" u="sng" smtClean="0">
                <a:latin typeface="TradeGothic CondEighteen" charset="0"/>
              </a:rPr>
              <a:t>Abrasive	Hardness (Mohs)</a:t>
            </a:r>
          </a:p>
          <a:p>
            <a:pPr marL="1376363" indent="0">
              <a:buFont typeface="Monotype Sorts" pitchFamily="-111" charset="2"/>
              <a:buNone/>
              <a:tabLst>
                <a:tab pos="4106863" algn="l"/>
              </a:tabLst>
            </a:pPr>
            <a:r>
              <a:rPr lang="en-US" sz="1600" smtClean="0">
                <a:latin typeface="TradeGothic CondEighteen" charset="0"/>
              </a:rPr>
              <a:t>Silicon Carbide	9.0</a:t>
            </a:r>
          </a:p>
          <a:p>
            <a:pPr marL="1376363" indent="0">
              <a:buFont typeface="Monotype Sorts" pitchFamily="-111" charset="2"/>
              <a:buNone/>
              <a:tabLst>
                <a:tab pos="4106863" algn="l"/>
              </a:tabLst>
            </a:pPr>
            <a:r>
              <a:rPr lang="en-US" sz="1600" smtClean="0">
                <a:latin typeface="TradeGothic CondEighteen" charset="0"/>
              </a:rPr>
              <a:t>Aluminum Oxide	8.0-9.0+</a:t>
            </a:r>
          </a:p>
          <a:p>
            <a:pPr marL="1376363" indent="0">
              <a:buFont typeface="Monotype Sorts" pitchFamily="-111" charset="2"/>
              <a:buNone/>
              <a:tabLst>
                <a:tab pos="4106863" algn="l"/>
              </a:tabLst>
            </a:pPr>
            <a:r>
              <a:rPr lang="en-US" sz="1600" smtClean="0">
                <a:latin typeface="TradeGothic CondEighteen" charset="0"/>
              </a:rPr>
              <a:t>Garnet	7.0-8.0</a:t>
            </a:r>
          </a:p>
          <a:p>
            <a:pPr marL="1376363" indent="0">
              <a:buFont typeface="Monotype Sorts" pitchFamily="-111" charset="2"/>
              <a:buNone/>
              <a:tabLst>
                <a:tab pos="4106863" algn="l"/>
              </a:tabLst>
            </a:pPr>
            <a:r>
              <a:rPr lang="en-US" sz="1600" smtClean="0">
                <a:latin typeface="TradeGothic CondEighteen" charset="0"/>
              </a:rPr>
              <a:t>Copper Slag	7.0-7.5</a:t>
            </a:r>
          </a:p>
          <a:p>
            <a:pPr marL="1376363" indent="0">
              <a:buFont typeface="Monotype Sorts" pitchFamily="-111" charset="2"/>
              <a:buNone/>
              <a:tabLst>
                <a:tab pos="4106863" algn="l"/>
              </a:tabLst>
            </a:pPr>
            <a:r>
              <a:rPr lang="en-US" sz="1600" smtClean="0">
                <a:latin typeface="TradeGothic CondEighteen" charset="0"/>
              </a:rPr>
              <a:t>Nickel Slag	7.0-7.5</a:t>
            </a:r>
          </a:p>
          <a:p>
            <a:pPr marL="1376363" indent="0">
              <a:buFont typeface="Monotype Sorts" pitchFamily="-111" charset="2"/>
              <a:buNone/>
              <a:tabLst>
                <a:tab pos="4106863" algn="l"/>
              </a:tabLst>
            </a:pPr>
            <a:r>
              <a:rPr lang="en-US" sz="1600" smtClean="0">
                <a:latin typeface="TradeGothic CondEighteen" charset="0"/>
              </a:rPr>
              <a:t>Coal Slag	7.0-7.5</a:t>
            </a:r>
          </a:p>
          <a:p>
            <a:pPr marL="1376363" indent="0">
              <a:buFont typeface="Monotype Sorts" pitchFamily="-111" charset="2"/>
              <a:buNone/>
              <a:tabLst>
                <a:tab pos="4106863" algn="l"/>
              </a:tabLst>
            </a:pPr>
            <a:r>
              <a:rPr lang="en-US" sz="1600" smtClean="0">
                <a:latin typeface="TradeGothic CondEighteen" charset="0"/>
              </a:rPr>
              <a:t>Ferric Oxide	6.5-7.0</a:t>
            </a:r>
          </a:p>
          <a:p>
            <a:pPr marL="1376363" indent="0">
              <a:buFont typeface="Monotype Sorts" pitchFamily="-111" charset="2"/>
              <a:buNone/>
              <a:tabLst>
                <a:tab pos="4106863" algn="l"/>
              </a:tabLst>
            </a:pPr>
            <a:r>
              <a:rPr lang="en-US" sz="1600" smtClean="0">
                <a:latin typeface="TradeGothic CondEighteen" charset="0"/>
              </a:rPr>
              <a:t>Flint	6.5-7.0</a:t>
            </a:r>
          </a:p>
          <a:p>
            <a:pPr marL="1376363" indent="0">
              <a:buFont typeface="Monotype Sorts" pitchFamily="-111" charset="2"/>
              <a:buNone/>
              <a:tabLst>
                <a:tab pos="4106863" algn="l"/>
              </a:tabLst>
            </a:pPr>
            <a:r>
              <a:rPr lang="en-US" sz="1600" smtClean="0">
                <a:latin typeface="TradeGothic CondEighteen" charset="0"/>
              </a:rPr>
              <a:t>Glass Beads	5.0-6.0</a:t>
            </a:r>
          </a:p>
          <a:p>
            <a:pPr marL="1376363" indent="0">
              <a:buFont typeface="Monotype Sorts" pitchFamily="-111" charset="2"/>
              <a:buNone/>
              <a:tabLst>
                <a:tab pos="4106863" algn="l"/>
              </a:tabLst>
            </a:pPr>
            <a:r>
              <a:rPr lang="en-US" sz="1600" smtClean="0">
                <a:latin typeface="TradeGothic CondEighteen" charset="0"/>
              </a:rPr>
              <a:t>Nut Shells	3.0-3.5</a:t>
            </a:r>
          </a:p>
          <a:p>
            <a:pPr marL="1376363" indent="0">
              <a:buFont typeface="Monotype Sorts" pitchFamily="-111" charset="2"/>
              <a:buNone/>
              <a:tabLst>
                <a:tab pos="4106863" algn="l"/>
              </a:tabLst>
            </a:pPr>
            <a:r>
              <a:rPr lang="en-US" sz="1600" smtClean="0">
                <a:latin typeface="TradeGothic CondEighteen" charset="0"/>
              </a:rPr>
              <a:t>Plastic Grit	3.0-4.0</a:t>
            </a:r>
          </a:p>
          <a:p>
            <a:pPr marL="1376363" indent="0">
              <a:buFont typeface="Monotype Sorts" pitchFamily="-111" charset="2"/>
              <a:buNone/>
              <a:tabLst>
                <a:tab pos="4106863" algn="l"/>
              </a:tabLst>
            </a:pPr>
            <a:r>
              <a:rPr lang="en-US" sz="1600" smtClean="0">
                <a:latin typeface="TradeGothic CondEighteen" charset="0"/>
              </a:rPr>
              <a:t>Corn Cobs	2.0-4.5</a:t>
            </a:r>
          </a:p>
        </p:txBody>
      </p:sp>
      <p:sp>
        <p:nvSpPr>
          <p:cNvPr id="4" name="Slide Number Placeholder 3"/>
          <p:cNvSpPr>
            <a:spLocks noGrp="1"/>
          </p:cNvSpPr>
          <p:nvPr>
            <p:ph type="sldNum" sz="quarter" idx="12"/>
          </p:nvPr>
        </p:nvSpPr>
        <p:spPr/>
        <p:txBody>
          <a:bodyPr/>
          <a:lstStyle/>
          <a:p>
            <a:fld id="{B0407556-317C-48A6-B9E6-2FB5CF1FC716}" type="slidenum">
              <a:rPr lang="en-US" smtClean="0"/>
              <a:pPr/>
              <a:t>30</a:t>
            </a:fld>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44538" y="919163"/>
            <a:ext cx="7281862" cy="676275"/>
          </a:xfrm>
        </p:spPr>
        <p:txBody>
          <a:bodyPr/>
          <a:lstStyle/>
          <a:p>
            <a:pPr algn="l">
              <a:defRPr/>
            </a:pPr>
            <a:r>
              <a:rPr lang="en-US" dirty="0">
                <a:ea typeface="+mj-ea"/>
                <a:cs typeface="+mj-cs"/>
              </a:rPr>
              <a:t>Size of Abrasive</a:t>
            </a:r>
          </a:p>
        </p:txBody>
      </p:sp>
      <p:sp>
        <p:nvSpPr>
          <p:cNvPr id="75779" name="Rectangle 5"/>
          <p:cNvSpPr>
            <a:spLocks noChangeArrowheads="1"/>
          </p:cNvSpPr>
          <p:nvPr/>
        </p:nvSpPr>
        <p:spPr bwMode="auto">
          <a:xfrm>
            <a:off x="744538" y="2057400"/>
            <a:ext cx="3249612" cy="457200"/>
          </a:xfrm>
          <a:prstGeom prst="rect">
            <a:avLst/>
          </a:prstGeom>
          <a:noFill/>
          <a:ln w="12700">
            <a:noFill/>
            <a:miter lim="800000"/>
            <a:headEnd/>
            <a:tailEnd/>
          </a:ln>
        </p:spPr>
        <p:txBody>
          <a:bodyPr>
            <a:spAutoFit/>
          </a:bodyPr>
          <a:lstStyle/>
          <a:p>
            <a:endParaRPr lang="en-US">
              <a:latin typeface="Helvetica" pitchFamily="-111" charset="0"/>
            </a:endParaRPr>
          </a:p>
        </p:txBody>
      </p:sp>
      <p:sp>
        <p:nvSpPr>
          <p:cNvPr id="75780" name="Rectangle 6"/>
          <p:cNvSpPr>
            <a:spLocks noChangeArrowheads="1"/>
          </p:cNvSpPr>
          <p:nvPr/>
        </p:nvSpPr>
        <p:spPr bwMode="auto">
          <a:xfrm>
            <a:off x="1936750" y="2028825"/>
            <a:ext cx="185738" cy="461963"/>
          </a:xfrm>
          <a:prstGeom prst="rect">
            <a:avLst/>
          </a:prstGeom>
          <a:noFill/>
          <a:ln w="12700">
            <a:noFill/>
            <a:miter lim="800000"/>
            <a:headEnd/>
            <a:tailEnd/>
          </a:ln>
        </p:spPr>
        <p:txBody>
          <a:bodyPr wrap="none">
            <a:spAutoFit/>
          </a:bodyPr>
          <a:lstStyle/>
          <a:p>
            <a:endParaRPr lang="en-US">
              <a:latin typeface="Helvetica" pitchFamily="-111" charset="0"/>
            </a:endParaRPr>
          </a:p>
        </p:txBody>
      </p:sp>
      <p:sp>
        <p:nvSpPr>
          <p:cNvPr id="75781" name="Text Box 7"/>
          <p:cNvSpPr txBox="1">
            <a:spLocks noChangeArrowheads="1"/>
          </p:cNvSpPr>
          <p:nvPr/>
        </p:nvSpPr>
        <p:spPr bwMode="auto">
          <a:xfrm>
            <a:off x="744538" y="1981200"/>
            <a:ext cx="7315200" cy="1865313"/>
          </a:xfrm>
          <a:prstGeom prst="rect">
            <a:avLst/>
          </a:prstGeom>
          <a:noFill/>
          <a:ln w="12700">
            <a:noFill/>
            <a:miter lim="800000"/>
            <a:headEnd/>
            <a:tailEnd/>
          </a:ln>
        </p:spPr>
        <p:txBody>
          <a:bodyPr>
            <a:spAutoFit/>
          </a:bodyPr>
          <a:lstStyle/>
          <a:p>
            <a:pPr>
              <a:spcBef>
                <a:spcPct val="20000"/>
              </a:spcBef>
              <a:buSzPct val="75000"/>
              <a:buFont typeface="Arial" pitchFamily="34" charset="0"/>
              <a:buChar char="•"/>
            </a:pPr>
            <a:r>
              <a:rPr lang="en-US" sz="3600">
                <a:solidFill>
                  <a:srgbClr val="FFFFFF"/>
                </a:solidFill>
                <a:latin typeface="Helvetica" pitchFamily="-111" charset="0"/>
              </a:rPr>
              <a:t> Affects profile</a:t>
            </a:r>
          </a:p>
          <a:p>
            <a:pPr>
              <a:spcBef>
                <a:spcPct val="20000"/>
              </a:spcBef>
              <a:buSzPct val="75000"/>
              <a:buFont typeface="Arial" pitchFamily="34" charset="0"/>
              <a:buChar char="•"/>
            </a:pPr>
            <a:r>
              <a:rPr lang="en-US" sz="3600">
                <a:solidFill>
                  <a:srgbClr val="FFFFFF"/>
                </a:solidFill>
                <a:latin typeface="Helvetica" pitchFamily="-111" charset="0"/>
              </a:rPr>
              <a:t>Affects number of impacts per     pound of abrasive</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744538" y="887413"/>
            <a:ext cx="7281862" cy="739775"/>
          </a:xfrm>
        </p:spPr>
        <p:txBody>
          <a:bodyPr/>
          <a:lstStyle/>
          <a:p>
            <a:pPr algn="l">
              <a:defRPr/>
            </a:pPr>
            <a:r>
              <a:rPr lang="en-US" sz="4800" dirty="0">
                <a:ea typeface="+mj-ea"/>
                <a:cs typeface="+mj-cs"/>
              </a:rPr>
              <a:t>Shape of Abrasive, cont.</a:t>
            </a:r>
          </a:p>
        </p:txBody>
      </p:sp>
      <p:sp>
        <p:nvSpPr>
          <p:cNvPr id="77827" name="Rectangle 4"/>
          <p:cNvSpPr>
            <a:spLocks noChangeArrowheads="1"/>
          </p:cNvSpPr>
          <p:nvPr/>
        </p:nvSpPr>
        <p:spPr bwMode="auto">
          <a:xfrm>
            <a:off x="744538" y="2057400"/>
            <a:ext cx="3249612" cy="457200"/>
          </a:xfrm>
          <a:prstGeom prst="rect">
            <a:avLst/>
          </a:prstGeom>
          <a:noFill/>
          <a:ln w="12700">
            <a:noFill/>
            <a:miter lim="800000"/>
            <a:headEnd/>
            <a:tailEnd/>
          </a:ln>
        </p:spPr>
        <p:txBody>
          <a:bodyPr>
            <a:spAutoFit/>
          </a:bodyPr>
          <a:lstStyle/>
          <a:p>
            <a:endParaRPr lang="en-US">
              <a:latin typeface="Helvetica" pitchFamily="-111" charset="0"/>
            </a:endParaRPr>
          </a:p>
        </p:txBody>
      </p:sp>
      <p:sp>
        <p:nvSpPr>
          <p:cNvPr id="77828" name="Rectangle 5"/>
          <p:cNvSpPr>
            <a:spLocks noChangeArrowheads="1"/>
          </p:cNvSpPr>
          <p:nvPr/>
        </p:nvSpPr>
        <p:spPr bwMode="auto">
          <a:xfrm>
            <a:off x="1936750" y="2028825"/>
            <a:ext cx="185738" cy="461963"/>
          </a:xfrm>
          <a:prstGeom prst="rect">
            <a:avLst/>
          </a:prstGeom>
          <a:noFill/>
          <a:ln w="12700">
            <a:noFill/>
            <a:miter lim="800000"/>
            <a:headEnd/>
            <a:tailEnd/>
          </a:ln>
        </p:spPr>
        <p:txBody>
          <a:bodyPr wrap="none">
            <a:spAutoFit/>
          </a:bodyPr>
          <a:lstStyle/>
          <a:p>
            <a:endParaRPr lang="en-US">
              <a:latin typeface="Helvetica" pitchFamily="-111" charset="0"/>
            </a:endParaRPr>
          </a:p>
        </p:txBody>
      </p:sp>
      <p:sp>
        <p:nvSpPr>
          <p:cNvPr id="77829" name="Text Box 6"/>
          <p:cNvSpPr txBox="1">
            <a:spLocks noChangeArrowheads="1"/>
          </p:cNvSpPr>
          <p:nvPr/>
        </p:nvSpPr>
        <p:spPr bwMode="auto">
          <a:xfrm>
            <a:off x="744538" y="1981200"/>
            <a:ext cx="7315200" cy="3144838"/>
          </a:xfrm>
          <a:prstGeom prst="rect">
            <a:avLst/>
          </a:prstGeom>
          <a:noFill/>
          <a:ln w="12700">
            <a:noFill/>
            <a:miter lim="800000"/>
            <a:headEnd/>
            <a:tailEnd/>
          </a:ln>
        </p:spPr>
        <p:txBody>
          <a:bodyPr>
            <a:spAutoFit/>
          </a:bodyPr>
          <a:lstStyle/>
          <a:p>
            <a:pPr>
              <a:spcBef>
                <a:spcPct val="20000"/>
              </a:spcBef>
              <a:buSzPct val="75000"/>
              <a:buFont typeface="Arial" pitchFamily="34" charset="0"/>
              <a:buChar char="•"/>
            </a:pPr>
            <a:r>
              <a:rPr lang="en-US" sz="3200">
                <a:solidFill>
                  <a:srgbClr val="FFFFFF"/>
                </a:solidFill>
                <a:latin typeface="Helvetica" pitchFamily="-111" charset="0"/>
              </a:rPr>
              <a:t> Spherical to round particles clean by impact, producing a peened surface</a:t>
            </a:r>
          </a:p>
          <a:p>
            <a:pPr>
              <a:spcBef>
                <a:spcPct val="20000"/>
              </a:spcBef>
              <a:buSzPct val="75000"/>
              <a:buFont typeface="Arial" pitchFamily="34" charset="0"/>
              <a:buChar char="•"/>
            </a:pPr>
            <a:r>
              <a:rPr lang="en-US" sz="3200">
                <a:solidFill>
                  <a:srgbClr val="FFFFFF"/>
                </a:solidFill>
                <a:latin typeface="Helvetica" pitchFamily="-111" charset="0"/>
              </a:rPr>
              <a:t> Angular to irregular shaped particles clean by scouring or cutting the surface, producing an etched or sharply angular surface</a:t>
            </a:r>
            <a:endParaRPr lang="en-US" sz="2800">
              <a:solidFill>
                <a:srgbClr val="FFFFFF"/>
              </a:solidFill>
              <a:latin typeface="Helvetica" pitchFamily="-111"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744538" y="887413"/>
            <a:ext cx="7281862" cy="739775"/>
          </a:xfrm>
        </p:spPr>
        <p:txBody>
          <a:bodyPr/>
          <a:lstStyle/>
          <a:p>
            <a:pPr algn="l">
              <a:defRPr/>
            </a:pPr>
            <a:r>
              <a:rPr lang="en-US" sz="4800" dirty="0">
                <a:ea typeface="+mj-ea"/>
                <a:cs typeface="+mj-cs"/>
              </a:rPr>
              <a:t>Shape of Abrasive, cont.</a:t>
            </a:r>
          </a:p>
        </p:txBody>
      </p:sp>
      <p:sp>
        <p:nvSpPr>
          <p:cNvPr id="79875" name="Rectangle 4"/>
          <p:cNvSpPr>
            <a:spLocks noChangeArrowheads="1"/>
          </p:cNvSpPr>
          <p:nvPr/>
        </p:nvSpPr>
        <p:spPr bwMode="auto">
          <a:xfrm>
            <a:off x="744538" y="2057400"/>
            <a:ext cx="3249612" cy="457200"/>
          </a:xfrm>
          <a:prstGeom prst="rect">
            <a:avLst/>
          </a:prstGeom>
          <a:noFill/>
          <a:ln w="12700">
            <a:noFill/>
            <a:miter lim="800000"/>
            <a:headEnd/>
            <a:tailEnd/>
          </a:ln>
        </p:spPr>
        <p:txBody>
          <a:bodyPr>
            <a:spAutoFit/>
          </a:bodyPr>
          <a:lstStyle/>
          <a:p>
            <a:endParaRPr lang="en-US">
              <a:latin typeface="Helvetica" pitchFamily="-111" charset="0"/>
            </a:endParaRPr>
          </a:p>
        </p:txBody>
      </p:sp>
      <p:sp>
        <p:nvSpPr>
          <p:cNvPr id="79876" name="Rectangle 5"/>
          <p:cNvSpPr>
            <a:spLocks noChangeArrowheads="1"/>
          </p:cNvSpPr>
          <p:nvPr/>
        </p:nvSpPr>
        <p:spPr bwMode="auto">
          <a:xfrm>
            <a:off x="1936750" y="2028825"/>
            <a:ext cx="185738" cy="461963"/>
          </a:xfrm>
          <a:prstGeom prst="rect">
            <a:avLst/>
          </a:prstGeom>
          <a:noFill/>
          <a:ln w="12700">
            <a:noFill/>
            <a:miter lim="800000"/>
            <a:headEnd/>
            <a:tailEnd/>
          </a:ln>
        </p:spPr>
        <p:txBody>
          <a:bodyPr wrap="none">
            <a:spAutoFit/>
          </a:bodyPr>
          <a:lstStyle/>
          <a:p>
            <a:endParaRPr lang="en-US">
              <a:latin typeface="Helvetica" pitchFamily="-111" charset="0"/>
            </a:endParaRPr>
          </a:p>
        </p:txBody>
      </p:sp>
      <p:sp>
        <p:nvSpPr>
          <p:cNvPr id="79877" name="Text Box 6"/>
          <p:cNvSpPr txBox="1">
            <a:spLocks noChangeArrowheads="1"/>
          </p:cNvSpPr>
          <p:nvPr/>
        </p:nvSpPr>
        <p:spPr bwMode="auto">
          <a:xfrm>
            <a:off x="744538" y="1981200"/>
            <a:ext cx="7315200" cy="3144838"/>
          </a:xfrm>
          <a:prstGeom prst="rect">
            <a:avLst/>
          </a:prstGeom>
          <a:noFill/>
          <a:ln w="12700">
            <a:noFill/>
            <a:miter lim="800000"/>
            <a:headEnd/>
            <a:tailEnd/>
          </a:ln>
        </p:spPr>
        <p:txBody>
          <a:bodyPr>
            <a:spAutoFit/>
          </a:bodyPr>
          <a:lstStyle/>
          <a:p>
            <a:pPr>
              <a:spcBef>
                <a:spcPct val="20000"/>
              </a:spcBef>
              <a:buSzPct val="75000"/>
              <a:buFont typeface="Arial" pitchFamily="34" charset="0"/>
              <a:buChar char="•"/>
            </a:pPr>
            <a:r>
              <a:rPr lang="en-US" sz="3200">
                <a:solidFill>
                  <a:srgbClr val="FFFFFF"/>
                </a:solidFill>
                <a:latin typeface="Helvetica" pitchFamily="-111" charset="0"/>
              </a:rPr>
              <a:t> In general, angular abrasives work well for removing heavy layers of paint and corrosion</a:t>
            </a:r>
          </a:p>
          <a:p>
            <a:pPr>
              <a:spcBef>
                <a:spcPct val="20000"/>
              </a:spcBef>
              <a:buSzPct val="75000"/>
              <a:buFont typeface="Arial" pitchFamily="34" charset="0"/>
              <a:buChar char="•"/>
            </a:pPr>
            <a:r>
              <a:rPr lang="en-US" sz="3200">
                <a:solidFill>
                  <a:srgbClr val="FFFFFF"/>
                </a:solidFill>
                <a:latin typeface="Helvetica" pitchFamily="-111" charset="0"/>
              </a:rPr>
              <a:t> More rounded abrasives work well for removing mill scale and lighter corrosion</a:t>
            </a:r>
            <a:endParaRPr lang="en-US" sz="2800">
              <a:solidFill>
                <a:srgbClr val="FFFFFF"/>
              </a:solidFill>
              <a:latin typeface="Helvetica" pitchFamily="-111"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792163" y="1017588"/>
            <a:ext cx="7165975" cy="676275"/>
          </a:xfrm>
        </p:spPr>
        <p:txBody>
          <a:bodyPr anchor="b"/>
          <a:lstStyle/>
          <a:p>
            <a:pPr algn="l">
              <a:defRPr/>
            </a:pPr>
            <a:r>
              <a:rPr lang="en-US" dirty="0">
                <a:ea typeface="+mj-ea"/>
                <a:cs typeface="+mj-cs"/>
              </a:rPr>
              <a:t>Bulk Density</a:t>
            </a:r>
          </a:p>
        </p:txBody>
      </p:sp>
      <p:sp>
        <p:nvSpPr>
          <p:cNvPr id="81923" name="Rectangle 3"/>
          <p:cNvSpPr>
            <a:spLocks noGrp="1" noChangeArrowheads="1"/>
          </p:cNvSpPr>
          <p:nvPr>
            <p:ph type="body" idx="1"/>
          </p:nvPr>
        </p:nvSpPr>
        <p:spPr>
          <a:xfrm>
            <a:off x="792163" y="1855788"/>
            <a:ext cx="7234237" cy="3619500"/>
          </a:xfrm>
          <a:noFill/>
        </p:spPr>
        <p:txBody>
          <a:bodyPr/>
          <a:lstStyle/>
          <a:p>
            <a:r>
              <a:rPr lang="en-US" sz="2800" smtClean="0">
                <a:latin typeface="TradeGothic CondEighteen" charset="0"/>
              </a:rPr>
              <a:t>Bulk density:</a:t>
            </a:r>
          </a:p>
          <a:p>
            <a:pPr lvl="1"/>
            <a:r>
              <a:rPr lang="en-US" sz="2400" smtClean="0">
                <a:latin typeface="TradeGothic CondEighteen" charset="0"/>
              </a:rPr>
              <a:t>A measure of an abrasive’s weight per unit volume </a:t>
            </a:r>
          </a:p>
          <a:p>
            <a:pPr lvl="1"/>
            <a:r>
              <a:rPr lang="en-US" sz="2400" smtClean="0">
                <a:latin typeface="TradeGothic CondEighteen" charset="0"/>
              </a:rPr>
              <a:t>Usually expressed in pounds per cubic foot</a:t>
            </a:r>
          </a:p>
          <a:p>
            <a:pPr lvl="2"/>
            <a:r>
              <a:rPr lang="en-US" sz="2000" smtClean="0">
                <a:latin typeface="TradeGothic CondEighteen" charset="0"/>
              </a:rPr>
              <a:t>Sand weighs approximately 100 lb/ft</a:t>
            </a:r>
            <a:r>
              <a:rPr lang="en-US" sz="2000" baseline="30000" smtClean="0">
                <a:latin typeface="TradeGothic CondEighteen" charset="0"/>
              </a:rPr>
              <a:t>3</a:t>
            </a:r>
            <a:endParaRPr lang="en-US" sz="2000" smtClean="0">
              <a:latin typeface="TradeGothic CondEighteen" charset="0"/>
            </a:endParaRPr>
          </a:p>
          <a:p>
            <a:pPr lvl="2"/>
            <a:r>
              <a:rPr lang="en-US" sz="2000" smtClean="0">
                <a:latin typeface="TradeGothic CondEighteen" charset="0"/>
              </a:rPr>
              <a:t>Coal slag weighs approximately 90 lb/ft</a:t>
            </a:r>
            <a:r>
              <a:rPr lang="en-US" sz="2000" baseline="30000" smtClean="0">
                <a:latin typeface="TradeGothic CondEighteen" charset="0"/>
              </a:rPr>
              <a:t>3</a:t>
            </a:r>
            <a:r>
              <a:rPr lang="en-US" sz="2000" smtClean="0">
                <a:latin typeface="TradeGothic CondEighteen" charset="0"/>
              </a:rPr>
              <a:t> </a:t>
            </a:r>
          </a:p>
          <a:p>
            <a:pPr lvl="2"/>
            <a:r>
              <a:rPr lang="en-US" sz="2000" smtClean="0">
                <a:latin typeface="TradeGothic CondEighteen" charset="0"/>
              </a:rPr>
              <a:t>Steel grit abrasives weighs approximately 250-280 lb/ft</a:t>
            </a:r>
            <a:r>
              <a:rPr lang="en-US" sz="2000" baseline="30000" smtClean="0">
                <a:latin typeface="TradeGothic CondEighteen" charset="0"/>
              </a:rPr>
              <a:t>3</a:t>
            </a:r>
            <a:r>
              <a:rPr lang="en-US" sz="2000" smtClean="0">
                <a:latin typeface="TradeGothic CondEighteen" charset="0"/>
              </a:rPr>
              <a:t> </a:t>
            </a:r>
          </a:p>
          <a:p>
            <a:r>
              <a:rPr lang="en-US" sz="2800" smtClean="0">
                <a:latin typeface="TradeGothic CondEighteen" charset="0"/>
              </a:rPr>
              <a:t> Affects energy of each particle</a:t>
            </a:r>
          </a:p>
        </p:txBody>
      </p:sp>
      <p:sp>
        <p:nvSpPr>
          <p:cNvPr id="4" name="Slide Number Placeholder 3"/>
          <p:cNvSpPr>
            <a:spLocks noGrp="1"/>
          </p:cNvSpPr>
          <p:nvPr>
            <p:ph type="sldNum" sz="quarter" idx="12"/>
          </p:nvPr>
        </p:nvSpPr>
        <p:spPr/>
        <p:txBody>
          <a:bodyPr/>
          <a:lstStyle/>
          <a:p>
            <a:fld id="{B0407556-317C-48A6-B9E6-2FB5CF1FC716}" type="slidenum">
              <a:rPr lang="en-US" smtClean="0"/>
              <a:pPr/>
              <a:t>34</a:t>
            </a:fld>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781050" y="889000"/>
            <a:ext cx="7177088" cy="677863"/>
          </a:xfrm>
        </p:spPr>
        <p:txBody>
          <a:bodyPr anchor="b"/>
          <a:lstStyle/>
          <a:p>
            <a:pPr algn="l">
              <a:defRPr/>
            </a:pPr>
            <a:r>
              <a:rPr lang="en-US" dirty="0">
                <a:ea typeface="+mj-ea"/>
                <a:cs typeface="+mj-cs"/>
              </a:rPr>
              <a:t>Friability/Waste Generation</a:t>
            </a:r>
          </a:p>
        </p:txBody>
      </p:sp>
      <p:sp>
        <p:nvSpPr>
          <p:cNvPr id="83971" name="Rectangle 3"/>
          <p:cNvSpPr>
            <a:spLocks noGrp="1" noChangeArrowheads="1"/>
          </p:cNvSpPr>
          <p:nvPr>
            <p:ph type="body" idx="1"/>
          </p:nvPr>
        </p:nvSpPr>
        <p:spPr>
          <a:xfrm>
            <a:off x="781050" y="1801813"/>
            <a:ext cx="7245350" cy="3951287"/>
          </a:xfrm>
          <a:noFill/>
        </p:spPr>
        <p:txBody>
          <a:bodyPr/>
          <a:lstStyle/>
          <a:p>
            <a:r>
              <a:rPr lang="en-US" sz="2800" smtClean="0">
                <a:latin typeface="TradeGothic CondEighteen" charset="0"/>
              </a:rPr>
              <a:t> Friability:</a:t>
            </a:r>
          </a:p>
          <a:p>
            <a:pPr lvl="1"/>
            <a:r>
              <a:rPr lang="en-US" sz="2400" smtClean="0">
                <a:latin typeface="TradeGothic CondEighteen" charset="0"/>
              </a:rPr>
              <a:t>A measure of an abrasive's resistance to breakdown on impact </a:t>
            </a:r>
          </a:p>
          <a:p>
            <a:pPr lvl="1"/>
            <a:r>
              <a:rPr lang="en-US" sz="2400" smtClean="0">
                <a:latin typeface="TradeGothic CondEighteen" charset="0"/>
              </a:rPr>
              <a:t>Affects recycling</a:t>
            </a:r>
          </a:p>
          <a:p>
            <a:pPr lvl="1"/>
            <a:r>
              <a:rPr lang="en-US" sz="2400" smtClean="0">
                <a:latin typeface="TradeGothic CondEighteen" charset="0"/>
              </a:rPr>
              <a:t>Affects amount of dust</a:t>
            </a:r>
          </a:p>
          <a:p>
            <a:r>
              <a:rPr lang="en-US" sz="2800" smtClean="0">
                <a:latin typeface="TradeGothic CondEighteen" charset="0"/>
              </a:rPr>
              <a:t>The more friable an abrasive, the greater the tendency for the abrasive to breakdown on impact, generating more waste and dust  </a:t>
            </a:r>
          </a:p>
          <a:p>
            <a:pPr lvl="1"/>
            <a:endParaRPr lang="en-US" sz="2400" smtClean="0">
              <a:latin typeface="TradeGothic CondEighteen" charset="0"/>
            </a:endParaRPr>
          </a:p>
        </p:txBody>
      </p:sp>
      <p:sp>
        <p:nvSpPr>
          <p:cNvPr id="4" name="Slide Number Placeholder 3"/>
          <p:cNvSpPr>
            <a:spLocks noGrp="1"/>
          </p:cNvSpPr>
          <p:nvPr>
            <p:ph type="sldNum" sz="quarter" idx="12"/>
          </p:nvPr>
        </p:nvSpPr>
        <p:spPr/>
        <p:txBody>
          <a:bodyPr/>
          <a:lstStyle/>
          <a:p>
            <a:fld id="{B0407556-317C-48A6-B9E6-2FB5CF1FC716}" type="slidenum">
              <a:rPr lang="en-US" smtClean="0"/>
              <a:pPr/>
              <a:t>35</a:t>
            </a:fld>
            <a:endParaRPr lang="en-U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760413" y="674688"/>
            <a:ext cx="7197725" cy="1230312"/>
          </a:xfrm>
        </p:spPr>
        <p:txBody>
          <a:bodyPr anchor="b"/>
          <a:lstStyle/>
          <a:p>
            <a:pPr algn="l">
              <a:defRPr/>
            </a:pPr>
            <a:r>
              <a:rPr lang="en-US" sz="4000" dirty="0">
                <a:ea typeface="+mj-ea"/>
                <a:cs typeface="+mj-cs"/>
              </a:rPr>
              <a:t>Friability/Waste Generation, cont.</a:t>
            </a:r>
          </a:p>
        </p:txBody>
      </p:sp>
      <p:sp>
        <p:nvSpPr>
          <p:cNvPr id="86019" name="Rectangle 3"/>
          <p:cNvSpPr>
            <a:spLocks noGrp="1" noChangeArrowheads="1"/>
          </p:cNvSpPr>
          <p:nvPr>
            <p:ph type="body" idx="1"/>
          </p:nvPr>
        </p:nvSpPr>
        <p:spPr>
          <a:xfrm>
            <a:off x="760413" y="2133600"/>
            <a:ext cx="7265987" cy="3189288"/>
          </a:xfrm>
          <a:noFill/>
        </p:spPr>
        <p:txBody>
          <a:bodyPr/>
          <a:lstStyle/>
          <a:p>
            <a:r>
              <a:rPr lang="en-US" sz="2800" smtClean="0">
                <a:latin typeface="TradeGothic CondEighteen" charset="0"/>
              </a:rPr>
              <a:t>Most mineral and byproduct abrasives can be recycled a limited number (1-3) of times</a:t>
            </a:r>
          </a:p>
          <a:p>
            <a:r>
              <a:rPr lang="en-US" sz="2800" smtClean="0">
                <a:latin typeface="TradeGothic CondEighteen" charset="0"/>
              </a:rPr>
              <a:t>Steel abrasives, on the other hand show the lowest friability, generate the least amount of waste, and can be recycled many times</a:t>
            </a:r>
          </a:p>
          <a:p>
            <a:endParaRPr lang="en-US" sz="2800" smtClean="0">
              <a:latin typeface="TradeGothic CondEighteen" charset="0"/>
            </a:endParaRPr>
          </a:p>
        </p:txBody>
      </p:sp>
      <p:sp>
        <p:nvSpPr>
          <p:cNvPr id="4" name="Slide Number Placeholder 3"/>
          <p:cNvSpPr>
            <a:spLocks noGrp="1"/>
          </p:cNvSpPr>
          <p:nvPr>
            <p:ph type="sldNum" sz="quarter" idx="12"/>
          </p:nvPr>
        </p:nvSpPr>
        <p:spPr/>
        <p:txBody>
          <a:bodyPr/>
          <a:lstStyle/>
          <a:p>
            <a:fld id="{B0407556-317C-48A6-B9E6-2FB5CF1FC716}" type="slidenum">
              <a:rPr lang="en-US" smtClean="0"/>
              <a:pPr/>
              <a:t>36</a:t>
            </a:fld>
            <a:endParaRPr lang="en-US"/>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760413" y="674688"/>
            <a:ext cx="7197725" cy="1230312"/>
          </a:xfrm>
        </p:spPr>
        <p:txBody>
          <a:bodyPr anchor="b"/>
          <a:lstStyle/>
          <a:p>
            <a:pPr algn="l">
              <a:defRPr/>
            </a:pPr>
            <a:r>
              <a:rPr lang="en-US" sz="4000" dirty="0">
                <a:ea typeface="+mj-ea"/>
                <a:cs typeface="+mj-cs"/>
              </a:rPr>
              <a:t>Friability/Waste Generation, cont.</a:t>
            </a:r>
          </a:p>
        </p:txBody>
      </p:sp>
      <p:sp>
        <p:nvSpPr>
          <p:cNvPr id="88067" name="Rectangle 3"/>
          <p:cNvSpPr>
            <a:spLocks noGrp="1" noChangeArrowheads="1"/>
          </p:cNvSpPr>
          <p:nvPr>
            <p:ph type="body" idx="1"/>
          </p:nvPr>
        </p:nvSpPr>
        <p:spPr>
          <a:xfrm>
            <a:off x="760413" y="2133600"/>
            <a:ext cx="7265987" cy="3619500"/>
          </a:xfrm>
          <a:noFill/>
        </p:spPr>
        <p:txBody>
          <a:bodyPr/>
          <a:lstStyle/>
          <a:p>
            <a:r>
              <a:rPr lang="en-US" sz="2800" smtClean="0">
                <a:latin typeface="TradeGothic CondEighteen" charset="0"/>
              </a:rPr>
              <a:t>Harder, less friable, recyclable abrasive, such as garnet and steel, tends to embed more when blasted dead on</a:t>
            </a:r>
          </a:p>
          <a:p>
            <a:r>
              <a:rPr lang="en-US" sz="2800" smtClean="0">
                <a:latin typeface="TradeGothic CondEighteen" charset="0"/>
              </a:rPr>
              <a:t>Changing the blasting angle to 60° or less and sweeping the surface as you would in a brush off blast can reduce embedment while increasing productivity</a:t>
            </a:r>
          </a:p>
          <a:p>
            <a:endParaRPr lang="en-US" sz="2800" smtClean="0">
              <a:latin typeface="TradeGothic CondEighteen" charset="0"/>
            </a:endParaRPr>
          </a:p>
        </p:txBody>
      </p:sp>
      <p:sp>
        <p:nvSpPr>
          <p:cNvPr id="4" name="Slide Number Placeholder 3"/>
          <p:cNvSpPr>
            <a:spLocks noGrp="1"/>
          </p:cNvSpPr>
          <p:nvPr>
            <p:ph type="sldNum" sz="quarter" idx="12"/>
          </p:nvPr>
        </p:nvSpPr>
        <p:spPr/>
        <p:txBody>
          <a:bodyPr/>
          <a:lstStyle/>
          <a:p>
            <a:fld id="{B0407556-317C-48A6-B9E6-2FB5CF1FC716}" type="slidenum">
              <a:rPr lang="en-US" smtClean="0"/>
              <a:pPr/>
              <a:t>37</a:t>
            </a:fld>
            <a:endParaRPr lang="en-US"/>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14388" y="873125"/>
            <a:ext cx="7872412" cy="676275"/>
          </a:xfrm>
        </p:spPr>
        <p:txBody>
          <a:bodyPr/>
          <a:lstStyle/>
          <a:p>
            <a:pPr algn="l">
              <a:defRPr/>
            </a:pPr>
            <a:r>
              <a:rPr lang="en-US" dirty="0">
                <a:ea typeface="+mj-ea"/>
                <a:cs typeface="+mj-cs"/>
              </a:rPr>
              <a:t>Recyclability</a:t>
            </a:r>
          </a:p>
        </p:txBody>
      </p:sp>
      <p:sp>
        <p:nvSpPr>
          <p:cNvPr id="90115" name="Rectangle 4"/>
          <p:cNvSpPr>
            <a:spLocks noChangeArrowheads="1"/>
          </p:cNvSpPr>
          <p:nvPr/>
        </p:nvSpPr>
        <p:spPr bwMode="auto">
          <a:xfrm>
            <a:off x="677863" y="1905000"/>
            <a:ext cx="7788275" cy="4487863"/>
          </a:xfrm>
          <a:prstGeom prst="rect">
            <a:avLst/>
          </a:prstGeom>
          <a:noFill/>
          <a:ln w="12700">
            <a:noFill/>
            <a:miter lim="800000"/>
            <a:headEnd/>
            <a:tailEnd/>
          </a:ln>
        </p:spPr>
        <p:txBody>
          <a:bodyPr>
            <a:spAutoFit/>
          </a:bodyPr>
          <a:lstStyle/>
          <a:p>
            <a:pPr>
              <a:spcBef>
                <a:spcPct val="20000"/>
              </a:spcBef>
              <a:buSzPct val="75000"/>
              <a:buFont typeface="Arial" pitchFamily="34" charset="0"/>
              <a:buChar char="•"/>
            </a:pPr>
            <a:r>
              <a:rPr lang="en-US" sz="2800">
                <a:solidFill>
                  <a:srgbClr val="FFFFFF"/>
                </a:solidFill>
                <a:latin typeface="Helvetica" pitchFamily="-111" charset="0"/>
              </a:rPr>
              <a:t> Iron and steel abrasive can be recycled several hundred times</a:t>
            </a:r>
          </a:p>
          <a:p>
            <a:pPr>
              <a:spcBef>
                <a:spcPct val="20000"/>
              </a:spcBef>
              <a:buSzPct val="75000"/>
              <a:buFont typeface="Arial" pitchFamily="34" charset="0"/>
              <a:buChar char="•"/>
            </a:pPr>
            <a:r>
              <a:rPr lang="en-US" sz="2800">
                <a:solidFill>
                  <a:srgbClr val="FFFFFF"/>
                </a:solidFill>
                <a:latin typeface="Helvetica" pitchFamily="-111" charset="0"/>
              </a:rPr>
              <a:t> Garnet can be recycled a few times</a:t>
            </a:r>
          </a:p>
          <a:p>
            <a:pPr>
              <a:spcBef>
                <a:spcPct val="20000"/>
              </a:spcBef>
              <a:buSzPct val="75000"/>
              <a:buFont typeface="Arial" pitchFamily="34" charset="0"/>
              <a:buChar char="•"/>
            </a:pPr>
            <a:r>
              <a:rPr lang="en-US" sz="2800">
                <a:solidFill>
                  <a:srgbClr val="FFFFFF"/>
                </a:solidFill>
                <a:latin typeface="Helvetica" pitchFamily="-111" charset="0"/>
              </a:rPr>
              <a:t> Mineral and slag abrasives are not normally   </a:t>
            </a:r>
            <a:br>
              <a:rPr lang="en-US" sz="2800">
                <a:solidFill>
                  <a:srgbClr val="FFFFFF"/>
                </a:solidFill>
                <a:latin typeface="Helvetica" pitchFamily="-111" charset="0"/>
              </a:rPr>
            </a:br>
            <a:r>
              <a:rPr lang="en-US" sz="2800">
                <a:solidFill>
                  <a:srgbClr val="FFFFFF"/>
                </a:solidFill>
                <a:latin typeface="Helvetica" pitchFamily="-111" charset="0"/>
              </a:rPr>
              <a:t>   recycled</a:t>
            </a:r>
          </a:p>
          <a:p>
            <a:pPr>
              <a:spcBef>
                <a:spcPct val="20000"/>
              </a:spcBef>
              <a:buClr>
                <a:schemeClr val="tx2"/>
              </a:buClr>
              <a:buSzPct val="75000"/>
              <a:buFont typeface="Monotype Sorts" pitchFamily="-111" charset="2"/>
              <a:buNone/>
            </a:pPr>
            <a:endParaRPr lang="en-US" sz="2800">
              <a:latin typeface="Helvetica" pitchFamily="-111" charset="0"/>
            </a:endParaRPr>
          </a:p>
          <a:p>
            <a:pPr>
              <a:spcBef>
                <a:spcPct val="20000"/>
              </a:spcBef>
              <a:buClr>
                <a:schemeClr val="tx2"/>
              </a:buClr>
              <a:buSzPct val="75000"/>
              <a:buFont typeface="Monotype Sorts" pitchFamily="-111" charset="2"/>
              <a:buNone/>
            </a:pPr>
            <a:endParaRPr lang="en-US" sz="2800">
              <a:latin typeface="Helvetica" pitchFamily="-111" charset="0"/>
            </a:endParaRPr>
          </a:p>
          <a:p>
            <a:pPr>
              <a:spcBef>
                <a:spcPct val="20000"/>
              </a:spcBef>
              <a:buClr>
                <a:schemeClr val="tx2"/>
              </a:buClr>
              <a:buSzPct val="75000"/>
              <a:buFont typeface="Monotype Sorts" pitchFamily="-111" charset="2"/>
              <a:buNone/>
            </a:pPr>
            <a:endParaRPr lang="en-US" sz="2800">
              <a:latin typeface="Helvetica" pitchFamily="-111" charset="0"/>
            </a:endParaRPr>
          </a:p>
          <a:p>
            <a:pPr>
              <a:spcBef>
                <a:spcPct val="20000"/>
              </a:spcBef>
              <a:buClr>
                <a:schemeClr val="tx2"/>
              </a:buClr>
              <a:buSzPct val="75000"/>
              <a:buFont typeface="Monotype Sorts" pitchFamily="-111" charset="2"/>
              <a:buChar char=""/>
            </a:pPr>
            <a:endParaRPr lang="en-US" sz="2800">
              <a:latin typeface="Helvetica" pitchFamily="-111"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814388" y="1006475"/>
            <a:ext cx="7143750" cy="676275"/>
          </a:xfrm>
        </p:spPr>
        <p:txBody>
          <a:bodyPr anchor="b"/>
          <a:lstStyle/>
          <a:p>
            <a:pPr algn="l">
              <a:defRPr/>
            </a:pPr>
            <a:r>
              <a:rPr lang="en-US" dirty="0">
                <a:ea typeface="+mj-ea"/>
                <a:cs typeface="+mj-cs"/>
              </a:rPr>
              <a:t>Recyclability, cont.</a:t>
            </a:r>
          </a:p>
        </p:txBody>
      </p:sp>
      <p:sp>
        <p:nvSpPr>
          <p:cNvPr id="92163" name="Rectangle 3"/>
          <p:cNvSpPr>
            <a:spLocks noGrp="1" noChangeArrowheads="1"/>
          </p:cNvSpPr>
          <p:nvPr>
            <p:ph type="body" idx="1"/>
          </p:nvPr>
        </p:nvSpPr>
        <p:spPr>
          <a:xfrm>
            <a:off x="814388" y="2133600"/>
            <a:ext cx="7212012" cy="1884363"/>
          </a:xfrm>
          <a:noFill/>
        </p:spPr>
        <p:txBody>
          <a:bodyPr/>
          <a:lstStyle/>
          <a:p>
            <a:r>
              <a:rPr lang="en-US" smtClean="0">
                <a:latin typeface="TradeGothic CondEighteen" charset="0"/>
              </a:rPr>
              <a:t>SSPC-AB 2:</a:t>
            </a:r>
          </a:p>
          <a:p>
            <a:pPr lvl="1"/>
            <a:r>
              <a:rPr lang="en-US" smtClean="0">
                <a:latin typeface="TradeGothic CondEighteen" charset="0"/>
              </a:rPr>
              <a:t> Describes cleanliness requirements for recycled iron and steel abrasives</a:t>
            </a:r>
          </a:p>
          <a:p>
            <a:endParaRPr lang="en-US" sz="2400" smtClean="0">
              <a:latin typeface="TradeGothic CondEighteen" charset="0"/>
            </a:endParaRPr>
          </a:p>
        </p:txBody>
      </p:sp>
      <p:sp>
        <p:nvSpPr>
          <p:cNvPr id="4" name="Slide Number Placeholder 3"/>
          <p:cNvSpPr>
            <a:spLocks noGrp="1"/>
          </p:cNvSpPr>
          <p:nvPr>
            <p:ph type="sldNum" sz="quarter" idx="12"/>
          </p:nvPr>
        </p:nvSpPr>
        <p:spPr/>
        <p:txBody>
          <a:bodyPr/>
          <a:lstStyle/>
          <a:p>
            <a:fld id="{B0407556-317C-48A6-B9E6-2FB5CF1FC716}" type="slidenum">
              <a:rPr lang="en-US" smtClean="0"/>
              <a:pPr/>
              <a:t>39</a:t>
            </a:fld>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81000" y="933847"/>
            <a:ext cx="8229600" cy="615553"/>
          </a:xfrm>
        </p:spPr>
        <p:txBody>
          <a:bodyPr anchor="b"/>
          <a:lstStyle/>
          <a:p>
            <a:pPr algn="l">
              <a:defRPr/>
            </a:pPr>
            <a:r>
              <a:rPr lang="en-US" sz="4000" dirty="0">
                <a:ea typeface="+mj-ea"/>
                <a:cs typeface="+mj-cs"/>
              </a:rPr>
              <a:t>Abrasive </a:t>
            </a:r>
            <a:r>
              <a:rPr lang="en-US" sz="4000" dirty="0" smtClean="0">
                <a:ea typeface="+mj-ea"/>
                <a:cs typeface="+mj-cs"/>
              </a:rPr>
              <a:t>Types – Major Categories</a:t>
            </a:r>
            <a:endParaRPr lang="en-US" sz="4000" dirty="0">
              <a:ea typeface="+mj-ea"/>
              <a:cs typeface="+mj-cs"/>
            </a:endParaRPr>
          </a:p>
        </p:txBody>
      </p:sp>
      <p:sp>
        <p:nvSpPr>
          <p:cNvPr id="19459" name="Rectangle 3"/>
          <p:cNvSpPr>
            <a:spLocks noGrp="1" noChangeArrowheads="1"/>
          </p:cNvSpPr>
          <p:nvPr>
            <p:ph sz="half" idx="1"/>
          </p:nvPr>
        </p:nvSpPr>
        <p:spPr>
          <a:xfrm>
            <a:off x="999460" y="1870364"/>
            <a:ext cx="3420140" cy="2646878"/>
          </a:xfrm>
          <a:noFill/>
        </p:spPr>
        <p:txBody>
          <a:bodyPr/>
          <a:lstStyle/>
          <a:p>
            <a:r>
              <a:rPr lang="en-US" sz="2800" b="1" dirty="0" smtClean="0">
                <a:latin typeface="TradeGothic CondEighteen" charset="0"/>
              </a:rPr>
              <a:t>Non-metallic</a:t>
            </a:r>
          </a:p>
          <a:p>
            <a:pPr lvl="1"/>
            <a:r>
              <a:rPr lang="en-US" sz="2400" dirty="0" smtClean="0">
                <a:latin typeface="TradeGothic CondEighteen" charset="0"/>
              </a:rPr>
              <a:t>Mineral</a:t>
            </a:r>
          </a:p>
          <a:p>
            <a:pPr lvl="1"/>
            <a:r>
              <a:rPr lang="en-US" sz="2400" dirty="0" smtClean="0">
                <a:latin typeface="TradeGothic CondEighteen" charset="0"/>
              </a:rPr>
              <a:t>Slag</a:t>
            </a:r>
          </a:p>
          <a:p>
            <a:pPr lvl="1"/>
            <a:r>
              <a:rPr lang="en-US" sz="2400" dirty="0" smtClean="0">
                <a:latin typeface="TradeGothic CondEighteen" charset="0"/>
              </a:rPr>
              <a:t>Organic</a:t>
            </a:r>
          </a:p>
          <a:p>
            <a:pPr lvl="1"/>
            <a:r>
              <a:rPr lang="en-US" sz="2400" dirty="0" smtClean="0">
                <a:latin typeface="TradeGothic CondEighteen" charset="0"/>
              </a:rPr>
              <a:t>Manufactured</a:t>
            </a:r>
          </a:p>
          <a:p>
            <a:endParaRPr lang="en-US" sz="2400" dirty="0" smtClean="0">
              <a:latin typeface="TradeGothic CondEighteen" charset="0"/>
            </a:endParaRPr>
          </a:p>
        </p:txBody>
      </p:sp>
      <p:sp>
        <p:nvSpPr>
          <p:cNvPr id="5" name="Content Placeholder 4"/>
          <p:cNvSpPr>
            <a:spLocks noGrp="1"/>
          </p:cNvSpPr>
          <p:nvPr>
            <p:ph sz="half" idx="2"/>
          </p:nvPr>
        </p:nvSpPr>
        <p:spPr>
          <a:xfrm>
            <a:off x="4869712" y="1870364"/>
            <a:ext cx="3332218" cy="1760482"/>
          </a:xfrm>
        </p:spPr>
        <p:txBody>
          <a:bodyPr/>
          <a:lstStyle/>
          <a:p>
            <a:r>
              <a:rPr lang="en-US" b="1" dirty="0" smtClean="0">
                <a:latin typeface="TradeGothic CondEighteen" charset="0"/>
              </a:rPr>
              <a:t>Metallic</a:t>
            </a:r>
          </a:p>
          <a:p>
            <a:pPr lvl="1"/>
            <a:r>
              <a:rPr lang="en-US" dirty="0" smtClean="0">
                <a:latin typeface="TradeGothic CondEighteen" charset="0"/>
              </a:rPr>
              <a:t>Steel grit</a:t>
            </a:r>
          </a:p>
          <a:p>
            <a:pPr lvl="1"/>
            <a:r>
              <a:rPr lang="en-US" dirty="0" smtClean="0">
                <a:latin typeface="TradeGothic CondEighteen" charset="0"/>
              </a:rPr>
              <a:t>Steel shot</a:t>
            </a:r>
          </a:p>
          <a:p>
            <a:pPr lvl="1"/>
            <a:r>
              <a:rPr lang="en-US" dirty="0" smtClean="0">
                <a:latin typeface="TradeGothic CondEighteen" charset="0"/>
              </a:rPr>
              <a:t>Iron grit</a:t>
            </a:r>
            <a:endParaRPr lang="en-US" dirty="0"/>
          </a:p>
        </p:txBody>
      </p:sp>
      <p:sp>
        <p:nvSpPr>
          <p:cNvPr id="4" name="Slide Number Placeholder 3"/>
          <p:cNvSpPr>
            <a:spLocks noGrp="1"/>
          </p:cNvSpPr>
          <p:nvPr>
            <p:ph type="sldNum" sz="quarter" idx="12"/>
          </p:nvPr>
        </p:nvSpPr>
        <p:spPr/>
        <p:txBody>
          <a:bodyPr/>
          <a:lstStyle/>
          <a:p>
            <a:fld id="{B0407556-317C-48A6-B9E6-2FB5CF1FC716}" type="slidenum">
              <a:rPr lang="en-US" smtClean="0"/>
              <a:pPr/>
              <a:t>4</a:t>
            </a:fld>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792163" y="873125"/>
            <a:ext cx="7894637" cy="676275"/>
          </a:xfrm>
        </p:spPr>
        <p:txBody>
          <a:bodyPr/>
          <a:lstStyle/>
          <a:p>
            <a:pPr algn="l">
              <a:defRPr/>
            </a:pPr>
            <a:r>
              <a:rPr lang="en-US" dirty="0">
                <a:ea typeface="+mj-ea"/>
                <a:cs typeface="+mj-cs"/>
              </a:rPr>
              <a:t>SSPC AB-2</a:t>
            </a:r>
          </a:p>
        </p:txBody>
      </p:sp>
      <p:sp>
        <p:nvSpPr>
          <p:cNvPr id="94211" name="Rectangle 3"/>
          <p:cNvSpPr>
            <a:spLocks noGrp="1" noChangeArrowheads="1"/>
          </p:cNvSpPr>
          <p:nvPr>
            <p:ph type="body" idx="1"/>
          </p:nvPr>
        </p:nvSpPr>
        <p:spPr>
          <a:xfrm>
            <a:off x="792163" y="1828800"/>
            <a:ext cx="7894637" cy="3643313"/>
          </a:xfrm>
        </p:spPr>
        <p:txBody>
          <a:bodyPr/>
          <a:lstStyle/>
          <a:p>
            <a:r>
              <a:rPr lang="en-US" smtClean="0">
                <a:latin typeface="TradeGothic CondEighteen" charset="0"/>
              </a:rPr>
              <a:t>Covers the requirements for cleanliness of recycled ferrous blast cleaning abrasives</a:t>
            </a:r>
          </a:p>
          <a:p>
            <a:r>
              <a:rPr lang="en-US" smtClean="0">
                <a:latin typeface="TradeGothic CondEighteen" charset="0"/>
              </a:rPr>
              <a:t>Three representative samples collected at three different times during each reclamation cycle, or during an 8 hour period</a:t>
            </a:r>
          </a:p>
          <a:p>
            <a:endParaRPr lang="en-US" smtClean="0">
              <a:latin typeface="TradeGothic CondEighteen" charset="0"/>
            </a:endParaRPr>
          </a:p>
        </p:txBody>
      </p:sp>
      <p:sp>
        <p:nvSpPr>
          <p:cNvPr id="4" name="Slide Number Placeholder 3"/>
          <p:cNvSpPr>
            <a:spLocks noGrp="1"/>
          </p:cNvSpPr>
          <p:nvPr>
            <p:ph type="sldNum" sz="quarter" idx="12"/>
          </p:nvPr>
        </p:nvSpPr>
        <p:spPr/>
        <p:txBody>
          <a:bodyPr/>
          <a:lstStyle/>
          <a:p>
            <a:fld id="{B0407556-317C-48A6-B9E6-2FB5CF1FC716}"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792163" y="1006475"/>
            <a:ext cx="7165975" cy="676275"/>
          </a:xfrm>
        </p:spPr>
        <p:txBody>
          <a:bodyPr anchor="b"/>
          <a:lstStyle/>
          <a:p>
            <a:pPr algn="l">
              <a:defRPr/>
            </a:pPr>
            <a:r>
              <a:rPr lang="en-US" dirty="0">
                <a:ea typeface="+mj-ea"/>
                <a:cs typeface="+mj-cs"/>
              </a:rPr>
              <a:t>Recyclability, cont.</a:t>
            </a:r>
          </a:p>
        </p:txBody>
      </p:sp>
      <p:sp>
        <p:nvSpPr>
          <p:cNvPr id="95235" name="Rectangle 3"/>
          <p:cNvSpPr>
            <a:spLocks noGrp="1" noChangeArrowheads="1"/>
          </p:cNvSpPr>
          <p:nvPr>
            <p:ph type="body" idx="1"/>
          </p:nvPr>
        </p:nvSpPr>
        <p:spPr>
          <a:xfrm>
            <a:off x="792163" y="2133600"/>
            <a:ext cx="7234237" cy="3533775"/>
          </a:xfrm>
          <a:noFill/>
        </p:spPr>
        <p:txBody>
          <a:bodyPr/>
          <a:lstStyle/>
          <a:p>
            <a:r>
              <a:rPr lang="en-US" sz="2800" smtClean="0">
                <a:latin typeface="TradeGothic CondEighteen" charset="0"/>
              </a:rPr>
              <a:t>Section 6 of the SSPC/NACE Blast Cleaning Standards (e.g., SP-10) require both recyclable and expendable abrasive to be clean, dry, and free of oil, grease, and other contaminants as determined by the test methods found in SSPC-AB 1, AB 2, AB 3 and AB 4</a:t>
            </a:r>
          </a:p>
          <a:p>
            <a:endParaRPr lang="en-US" sz="2800" smtClean="0">
              <a:latin typeface="TradeGothic CondEighteen" charset="0"/>
            </a:endParaRPr>
          </a:p>
        </p:txBody>
      </p:sp>
      <p:sp>
        <p:nvSpPr>
          <p:cNvPr id="4" name="Slide Number Placeholder 3"/>
          <p:cNvSpPr>
            <a:spLocks noGrp="1"/>
          </p:cNvSpPr>
          <p:nvPr>
            <p:ph type="sldNum" sz="quarter" idx="12"/>
          </p:nvPr>
        </p:nvSpPr>
        <p:spPr/>
        <p:txBody>
          <a:bodyPr/>
          <a:lstStyle/>
          <a:p>
            <a:fld id="{B0407556-317C-48A6-B9E6-2FB5CF1FC716}" type="slidenum">
              <a:rPr lang="en-US" smtClean="0"/>
              <a:pPr/>
              <a:t>41</a:t>
            </a:fld>
            <a:endParaRPr lang="en-US"/>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60413" y="766763"/>
            <a:ext cx="7265987" cy="676275"/>
          </a:xfrm>
        </p:spPr>
        <p:txBody>
          <a:bodyPr/>
          <a:lstStyle/>
          <a:p>
            <a:pPr algn="l">
              <a:defRPr/>
            </a:pPr>
            <a:r>
              <a:rPr lang="en-US" dirty="0">
                <a:ea typeface="+mj-ea"/>
                <a:cs typeface="+mj-cs"/>
              </a:rPr>
              <a:t>Surface Profile</a:t>
            </a:r>
          </a:p>
        </p:txBody>
      </p:sp>
      <p:sp>
        <p:nvSpPr>
          <p:cNvPr id="97283" name="Rectangle 3"/>
          <p:cNvSpPr>
            <a:spLocks noGrp="1" noChangeArrowheads="1"/>
          </p:cNvSpPr>
          <p:nvPr>
            <p:ph type="body" idx="1"/>
          </p:nvPr>
        </p:nvSpPr>
        <p:spPr>
          <a:xfrm>
            <a:off x="760413" y="1828800"/>
            <a:ext cx="7926387" cy="2265363"/>
          </a:xfrm>
          <a:noFill/>
        </p:spPr>
        <p:txBody>
          <a:bodyPr/>
          <a:lstStyle/>
          <a:p>
            <a:r>
              <a:rPr lang="en-US" smtClean="0">
                <a:latin typeface="TradeGothic CondEighteen" charset="0"/>
              </a:rPr>
              <a:t>Important for adhesion</a:t>
            </a:r>
          </a:p>
          <a:p>
            <a:r>
              <a:rPr lang="en-US" smtClean="0">
                <a:latin typeface="TradeGothic CondEighteen" charset="0"/>
              </a:rPr>
              <a:t>Definition</a:t>
            </a:r>
          </a:p>
          <a:p>
            <a:r>
              <a:rPr lang="en-US" smtClean="0">
                <a:latin typeface="TradeGothic CondEighteen" charset="0"/>
              </a:rPr>
              <a:t>Factors that affect profile depth</a:t>
            </a:r>
          </a:p>
          <a:p>
            <a:r>
              <a:rPr lang="en-US" smtClean="0">
                <a:latin typeface="TradeGothic CondEighteen" charset="0"/>
              </a:rPr>
              <a:t>Measurement methods</a:t>
            </a:r>
          </a:p>
        </p:txBody>
      </p:sp>
      <p:sp>
        <p:nvSpPr>
          <p:cNvPr id="4" name="Slide Number Placeholder 3"/>
          <p:cNvSpPr>
            <a:spLocks noGrp="1"/>
          </p:cNvSpPr>
          <p:nvPr>
            <p:ph type="sldNum" sz="quarter" idx="12"/>
          </p:nvPr>
        </p:nvSpPr>
        <p:spPr/>
        <p:txBody>
          <a:bodyPr/>
          <a:lstStyle/>
          <a:p>
            <a:fld id="{B0407556-317C-48A6-B9E6-2FB5CF1FC716}" type="slidenum">
              <a:rPr lang="en-US" smtClean="0"/>
              <a:pPr/>
              <a:t>42</a:t>
            </a:fld>
            <a:endParaRPr lang="en-US"/>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738188" y="769938"/>
            <a:ext cx="7288212" cy="677862"/>
          </a:xfrm>
        </p:spPr>
        <p:txBody>
          <a:bodyPr anchor="b"/>
          <a:lstStyle/>
          <a:p>
            <a:pPr algn="l">
              <a:defRPr/>
            </a:pPr>
            <a:r>
              <a:rPr lang="en-US" dirty="0">
                <a:ea typeface="+mj-ea"/>
                <a:cs typeface="+mj-cs"/>
              </a:rPr>
              <a:t>Surface Profile, cont.</a:t>
            </a:r>
          </a:p>
        </p:txBody>
      </p:sp>
      <p:sp>
        <p:nvSpPr>
          <p:cNvPr id="99331" name="Rectangle 3"/>
          <p:cNvSpPr>
            <a:spLocks noGrp="1" noChangeArrowheads="1"/>
          </p:cNvSpPr>
          <p:nvPr>
            <p:ph type="body" idx="1"/>
          </p:nvPr>
        </p:nvSpPr>
        <p:spPr>
          <a:xfrm>
            <a:off x="738188" y="1828800"/>
            <a:ext cx="7948612" cy="2560638"/>
          </a:xfrm>
          <a:noFill/>
        </p:spPr>
        <p:txBody>
          <a:bodyPr/>
          <a:lstStyle/>
          <a:p>
            <a:r>
              <a:rPr lang="en-US" smtClean="0">
                <a:latin typeface="TradeGothic CondEighteen" charset="0"/>
              </a:rPr>
              <a:t>The facility owner specifies profile based on coating manufacturer recommendations</a:t>
            </a:r>
          </a:p>
          <a:p>
            <a:r>
              <a:rPr lang="en-US" smtClean="0">
                <a:latin typeface="TradeGothic CondEighteen" charset="0"/>
              </a:rPr>
              <a:t>The profile to be specified depends on the generic coating type and the dry film thickness of the coating</a:t>
            </a:r>
          </a:p>
        </p:txBody>
      </p:sp>
      <p:sp>
        <p:nvSpPr>
          <p:cNvPr id="4" name="Slide Number Placeholder 3"/>
          <p:cNvSpPr>
            <a:spLocks noGrp="1"/>
          </p:cNvSpPr>
          <p:nvPr>
            <p:ph type="sldNum" sz="quarter" idx="12"/>
          </p:nvPr>
        </p:nvSpPr>
        <p:spPr/>
        <p:txBody>
          <a:bodyPr/>
          <a:lstStyle/>
          <a:p>
            <a:fld id="{B0407556-317C-48A6-B9E6-2FB5CF1FC716}" type="slidenum">
              <a:rPr lang="en-US" smtClean="0"/>
              <a:pPr/>
              <a:t>43</a:t>
            </a:fld>
            <a:endParaRPr lang="en-US"/>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9938" y="903288"/>
            <a:ext cx="7916862" cy="615950"/>
          </a:xfrm>
        </p:spPr>
        <p:txBody>
          <a:bodyPr/>
          <a:lstStyle/>
          <a:p>
            <a:pPr algn="l"/>
            <a:r>
              <a:rPr lang="en-US" sz="4000" smtClean="0">
                <a:latin typeface="TradeGothic BoldCondTwenty" charset="0"/>
              </a:rPr>
              <a:t>Factors That Affect Profile Depth</a:t>
            </a:r>
          </a:p>
        </p:txBody>
      </p:sp>
      <p:sp>
        <p:nvSpPr>
          <p:cNvPr id="101379" name="Rectangle 3"/>
          <p:cNvSpPr>
            <a:spLocks noGrp="1" noChangeArrowheads="1"/>
          </p:cNvSpPr>
          <p:nvPr>
            <p:ph type="body" idx="1"/>
          </p:nvPr>
        </p:nvSpPr>
        <p:spPr>
          <a:xfrm>
            <a:off x="769938" y="1758950"/>
            <a:ext cx="7256462" cy="2855913"/>
          </a:xfrm>
          <a:noFill/>
        </p:spPr>
        <p:txBody>
          <a:bodyPr/>
          <a:lstStyle/>
          <a:p>
            <a:r>
              <a:rPr lang="en-US" smtClean="0">
                <a:latin typeface="TradeGothic CondEighteen" charset="0"/>
              </a:rPr>
              <a:t>Abrasive size </a:t>
            </a:r>
          </a:p>
          <a:p>
            <a:r>
              <a:rPr lang="en-US" smtClean="0">
                <a:latin typeface="TradeGothic CondEighteen" charset="0"/>
              </a:rPr>
              <a:t>Abrasive type </a:t>
            </a:r>
          </a:p>
          <a:p>
            <a:r>
              <a:rPr lang="en-US" smtClean="0">
                <a:latin typeface="TradeGothic CondEighteen" charset="0"/>
              </a:rPr>
              <a:t>Abrasive hardness</a:t>
            </a:r>
          </a:p>
          <a:p>
            <a:r>
              <a:rPr lang="en-US" smtClean="0">
                <a:latin typeface="TradeGothic CondEighteen" charset="0"/>
              </a:rPr>
              <a:t>psi (air pressure) at the nozzle</a:t>
            </a:r>
          </a:p>
          <a:p>
            <a:r>
              <a:rPr lang="en-US" smtClean="0">
                <a:latin typeface="TradeGothic CondEighteen" charset="0"/>
              </a:rPr>
              <a:t>Nozzle to surface distance</a:t>
            </a:r>
          </a:p>
        </p:txBody>
      </p:sp>
      <p:sp>
        <p:nvSpPr>
          <p:cNvPr id="4" name="Slide Number Placeholder 3"/>
          <p:cNvSpPr>
            <a:spLocks noGrp="1"/>
          </p:cNvSpPr>
          <p:nvPr>
            <p:ph type="sldNum" sz="quarter" idx="12"/>
          </p:nvPr>
        </p:nvSpPr>
        <p:spPr/>
        <p:txBody>
          <a:bodyPr/>
          <a:lstStyle/>
          <a:p>
            <a:fld id="{B0407556-317C-48A6-B9E6-2FB5CF1FC716}" type="slidenum">
              <a:rPr lang="en-US" smtClean="0"/>
              <a:pPr/>
              <a:t>44</a:t>
            </a:fld>
            <a:endParaRPr lang="en-US"/>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body" idx="1"/>
          </p:nvPr>
        </p:nvSpPr>
        <p:spPr>
          <a:xfrm>
            <a:off x="779463" y="1828800"/>
            <a:ext cx="7907337" cy="3884613"/>
          </a:xfrm>
          <a:noFill/>
        </p:spPr>
        <p:txBody>
          <a:bodyPr/>
          <a:lstStyle/>
          <a:p>
            <a:pPr>
              <a:lnSpc>
                <a:spcPct val="90000"/>
              </a:lnSpc>
            </a:pPr>
            <a:r>
              <a:rPr lang="en-US" sz="2400" smtClean="0">
                <a:latin typeface="TradeGothic CondEighteen" charset="0"/>
              </a:rPr>
              <a:t>It is good practice to conduct trials before getting started to see what size and type of abrasive as well as what air pressure at the nozzle and distance and angle of attack are required to meet the specification</a:t>
            </a:r>
          </a:p>
          <a:p>
            <a:pPr>
              <a:lnSpc>
                <a:spcPct val="90000"/>
              </a:lnSpc>
              <a:buFont typeface="Monotype Sorts" pitchFamily="-111" charset="2"/>
              <a:buNone/>
            </a:pPr>
            <a:r>
              <a:rPr lang="en-US" sz="2400" smtClean="0">
                <a:latin typeface="TradeGothic CondEighteen" charset="0"/>
              </a:rPr>
              <a:t> </a:t>
            </a:r>
          </a:p>
          <a:p>
            <a:pPr>
              <a:lnSpc>
                <a:spcPct val="90000"/>
              </a:lnSpc>
            </a:pPr>
            <a:r>
              <a:rPr lang="en-US" sz="2400" smtClean="0">
                <a:latin typeface="TradeGothic CondEighteen" charset="0"/>
              </a:rPr>
              <a:t>It is poor practice to create a profile deeper than specified and then re-blast to knock down the profile to get the required profile depth. This practice is very inefficient in that it not only increases costly rework but it also decreases the quality of the original surface profile </a:t>
            </a:r>
          </a:p>
          <a:p>
            <a:pPr>
              <a:lnSpc>
                <a:spcPct val="90000"/>
              </a:lnSpc>
            </a:pPr>
            <a:endParaRPr lang="en-US" sz="2400" smtClean="0">
              <a:latin typeface="TradeGothic CondEighteen" charset="0"/>
            </a:endParaRPr>
          </a:p>
        </p:txBody>
      </p:sp>
      <p:sp>
        <p:nvSpPr>
          <p:cNvPr id="162820" name="Rectangle 4"/>
          <p:cNvSpPr>
            <a:spLocks noGrp="1" noChangeArrowheads="1"/>
          </p:cNvSpPr>
          <p:nvPr>
            <p:ph type="title"/>
          </p:nvPr>
        </p:nvSpPr>
        <p:spPr>
          <a:xfrm>
            <a:off x="779463" y="935038"/>
            <a:ext cx="7907337" cy="552450"/>
          </a:xfrm>
        </p:spPr>
        <p:txBody>
          <a:bodyPr/>
          <a:lstStyle/>
          <a:p>
            <a:pPr algn="l"/>
            <a:r>
              <a:rPr lang="en-US" sz="3600" smtClean="0">
                <a:latin typeface="TradeGothic BoldCondTwenty" charset="0"/>
              </a:rPr>
              <a:t>Factors That Affect Profile Depth, cont.</a:t>
            </a:r>
          </a:p>
        </p:txBody>
      </p:sp>
      <p:sp>
        <p:nvSpPr>
          <p:cNvPr id="4" name="Slide Number Placeholder 3"/>
          <p:cNvSpPr>
            <a:spLocks noGrp="1"/>
          </p:cNvSpPr>
          <p:nvPr>
            <p:ph type="sldNum" sz="quarter" idx="12"/>
          </p:nvPr>
        </p:nvSpPr>
        <p:spPr/>
        <p:txBody>
          <a:bodyPr/>
          <a:lstStyle/>
          <a:p>
            <a:fld id="{B0407556-317C-48A6-B9E6-2FB5CF1FC716}" type="slidenum">
              <a:rPr lang="en-US" smtClean="0"/>
              <a:pPr/>
              <a:t>45</a:t>
            </a:fld>
            <a:endParaRPr lang="en-US"/>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779463" y="1828800"/>
            <a:ext cx="7907337" cy="3551238"/>
          </a:xfrm>
          <a:noFill/>
        </p:spPr>
        <p:txBody>
          <a:bodyPr/>
          <a:lstStyle/>
          <a:p>
            <a:pPr>
              <a:lnSpc>
                <a:spcPct val="90000"/>
              </a:lnSpc>
            </a:pPr>
            <a:r>
              <a:rPr lang="en-US" sz="2400" smtClean="0">
                <a:latin typeface="TradeGothic CondEighteen" charset="0"/>
              </a:rPr>
              <a:t>Profile ranges are stated by the coating manufacturer or facility owner for a purpose: to obtain maximum adhesion or bonding of the coating to the steel</a:t>
            </a:r>
          </a:p>
          <a:p>
            <a:pPr>
              <a:lnSpc>
                <a:spcPct val="90000"/>
              </a:lnSpc>
              <a:buFont typeface="Arial" pitchFamily="34" charset="0"/>
              <a:buNone/>
            </a:pPr>
            <a:r>
              <a:rPr lang="en-US" sz="2400" smtClean="0">
                <a:latin typeface="TradeGothic CondEighteen" charset="0"/>
              </a:rPr>
              <a:t> </a:t>
            </a:r>
          </a:p>
          <a:p>
            <a:pPr>
              <a:lnSpc>
                <a:spcPct val="90000"/>
              </a:lnSpc>
            </a:pPr>
            <a:r>
              <a:rPr lang="en-US" sz="2400" smtClean="0">
                <a:latin typeface="TradeGothic CondEighteen" charset="0"/>
              </a:rPr>
              <a:t>When possible, consult your abrasive or blast machine equipment supplier’s technical representative for advice on abrasive size, type, and hardness, blasting pressure, cleaning angle, nozzle size, and distance from the surface in order to get the best quality job done at the lowest price</a:t>
            </a:r>
          </a:p>
          <a:p>
            <a:pPr>
              <a:lnSpc>
                <a:spcPct val="90000"/>
              </a:lnSpc>
            </a:pPr>
            <a:endParaRPr lang="en-US" sz="2400" smtClean="0">
              <a:latin typeface="TradeGothic CondEighteen" charset="0"/>
            </a:endParaRPr>
          </a:p>
        </p:txBody>
      </p:sp>
      <p:sp>
        <p:nvSpPr>
          <p:cNvPr id="164868" name="Rectangle 4"/>
          <p:cNvSpPr>
            <a:spLocks noGrp="1" noChangeArrowheads="1"/>
          </p:cNvSpPr>
          <p:nvPr>
            <p:ph type="title"/>
          </p:nvPr>
        </p:nvSpPr>
        <p:spPr>
          <a:xfrm>
            <a:off x="779463" y="903288"/>
            <a:ext cx="7907337" cy="615950"/>
          </a:xfrm>
        </p:spPr>
        <p:txBody>
          <a:bodyPr/>
          <a:lstStyle/>
          <a:p>
            <a:pPr algn="l"/>
            <a:r>
              <a:rPr lang="en-US" sz="3600" smtClean="0">
                <a:latin typeface="TradeGothic BoldCondTwenty" charset="0"/>
              </a:rPr>
              <a:t>Factors That Affect Profile Depth, cont</a:t>
            </a:r>
            <a:r>
              <a:rPr lang="en-US" sz="4000" smtClean="0">
                <a:latin typeface="TradeGothic BoldCondTwenty" charset="0"/>
              </a:rPr>
              <a:t>.</a:t>
            </a:r>
          </a:p>
        </p:txBody>
      </p:sp>
      <p:sp>
        <p:nvSpPr>
          <p:cNvPr id="4" name="Slide Number Placeholder 3"/>
          <p:cNvSpPr>
            <a:spLocks noGrp="1"/>
          </p:cNvSpPr>
          <p:nvPr>
            <p:ph type="sldNum" sz="quarter" idx="12"/>
          </p:nvPr>
        </p:nvSpPr>
        <p:spPr/>
        <p:txBody>
          <a:bodyPr/>
          <a:lstStyle/>
          <a:p>
            <a:fld id="{B0407556-317C-48A6-B9E6-2FB5CF1FC716}" type="slidenum">
              <a:rPr lang="en-US" smtClean="0"/>
              <a:pPr/>
              <a:t>46</a:t>
            </a:fld>
            <a:endParaRPr lang="en-US"/>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rrowheads="1"/>
          </p:cNvPicPr>
          <p:nvPr/>
        </p:nvPicPr>
        <p:blipFill>
          <a:blip r:embed="rId3"/>
          <a:srcRect/>
          <a:stretch>
            <a:fillRect/>
          </a:stretch>
        </p:blipFill>
        <p:spPr bwMode="auto">
          <a:xfrm>
            <a:off x="857250" y="825500"/>
            <a:ext cx="6816725" cy="5145088"/>
          </a:xfrm>
          <a:prstGeom prst="rect">
            <a:avLst/>
          </a:prstGeom>
          <a:noFill/>
          <a:ln w="12700">
            <a:noFill/>
            <a:miter lim="800000"/>
            <a:headEnd/>
            <a:tailEnd/>
          </a:ln>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846138" y="769938"/>
            <a:ext cx="7180262" cy="677862"/>
          </a:xfrm>
        </p:spPr>
        <p:txBody>
          <a:bodyPr anchor="b"/>
          <a:lstStyle/>
          <a:p>
            <a:pPr algn="l">
              <a:defRPr/>
            </a:pPr>
            <a:r>
              <a:rPr lang="en-US" dirty="0">
                <a:ea typeface="+mj-ea"/>
                <a:cs typeface="+mj-cs"/>
              </a:rPr>
              <a:t>Productivity</a:t>
            </a:r>
          </a:p>
        </p:txBody>
      </p:sp>
      <p:sp>
        <p:nvSpPr>
          <p:cNvPr id="109571" name="Rectangle 3"/>
          <p:cNvSpPr>
            <a:spLocks noGrp="1" noChangeArrowheads="1"/>
          </p:cNvSpPr>
          <p:nvPr>
            <p:ph type="body" idx="1"/>
          </p:nvPr>
        </p:nvSpPr>
        <p:spPr>
          <a:xfrm>
            <a:off x="846138" y="1758950"/>
            <a:ext cx="6626225" cy="3052763"/>
          </a:xfrm>
          <a:noFill/>
        </p:spPr>
        <p:txBody>
          <a:bodyPr/>
          <a:lstStyle/>
          <a:p>
            <a:r>
              <a:rPr lang="en-US" smtClean="0">
                <a:latin typeface="TradeGothic CondEighteen" charset="0"/>
              </a:rPr>
              <a:t>Productivity is important because it can save time and often that translates into money savings for the contractor  </a:t>
            </a:r>
          </a:p>
          <a:p>
            <a:endParaRPr lang="en-US" smtClean="0">
              <a:latin typeface="TradeGothic CondEighteen" charset="0"/>
            </a:endParaRPr>
          </a:p>
        </p:txBody>
      </p:sp>
      <p:sp>
        <p:nvSpPr>
          <p:cNvPr id="4" name="Slide Number Placeholder 3"/>
          <p:cNvSpPr>
            <a:spLocks noGrp="1"/>
          </p:cNvSpPr>
          <p:nvPr>
            <p:ph type="sldNum" sz="quarter" idx="12"/>
          </p:nvPr>
        </p:nvSpPr>
        <p:spPr/>
        <p:txBody>
          <a:bodyPr/>
          <a:lstStyle/>
          <a:p>
            <a:fld id="{B0407556-317C-48A6-B9E6-2FB5CF1FC716}" type="slidenum">
              <a:rPr lang="en-US" smtClean="0"/>
              <a:pPr/>
              <a:t>48</a:t>
            </a:fld>
            <a:endParaRPr lang="en-US"/>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814388" y="769938"/>
            <a:ext cx="7212012" cy="677862"/>
          </a:xfrm>
        </p:spPr>
        <p:txBody>
          <a:bodyPr anchor="b"/>
          <a:lstStyle/>
          <a:p>
            <a:pPr algn="l">
              <a:defRPr/>
            </a:pPr>
            <a:r>
              <a:rPr lang="en-US" dirty="0">
                <a:ea typeface="+mj-ea"/>
                <a:cs typeface="+mj-cs"/>
              </a:rPr>
              <a:t>Productivity, cont.</a:t>
            </a:r>
          </a:p>
        </p:txBody>
      </p:sp>
      <p:sp>
        <p:nvSpPr>
          <p:cNvPr id="111619" name="Rectangle 3"/>
          <p:cNvSpPr>
            <a:spLocks noGrp="1" noChangeArrowheads="1"/>
          </p:cNvSpPr>
          <p:nvPr>
            <p:ph type="body" idx="1"/>
          </p:nvPr>
        </p:nvSpPr>
        <p:spPr>
          <a:xfrm>
            <a:off x="814388" y="1714500"/>
            <a:ext cx="6124575" cy="3263900"/>
          </a:xfrm>
          <a:noFill/>
        </p:spPr>
        <p:txBody>
          <a:bodyPr/>
          <a:lstStyle/>
          <a:p>
            <a:pPr>
              <a:lnSpc>
                <a:spcPct val="80000"/>
              </a:lnSpc>
            </a:pPr>
            <a:r>
              <a:rPr lang="en-US" sz="2800" smtClean="0">
                <a:latin typeface="TradeGothic CondEighteen" charset="0"/>
              </a:rPr>
              <a:t>Abrasive characteristics and their influence on production are summarized here:</a:t>
            </a:r>
          </a:p>
          <a:p>
            <a:pPr lvl="1">
              <a:lnSpc>
                <a:spcPct val="80000"/>
              </a:lnSpc>
            </a:pPr>
            <a:r>
              <a:rPr lang="en-US" sz="2400" smtClean="0">
                <a:latin typeface="TradeGothic CondEighteen" charset="0"/>
              </a:rPr>
              <a:t>Particle size</a:t>
            </a:r>
          </a:p>
          <a:p>
            <a:pPr lvl="1">
              <a:lnSpc>
                <a:spcPct val="80000"/>
              </a:lnSpc>
            </a:pPr>
            <a:r>
              <a:rPr lang="en-US" sz="2400" smtClean="0">
                <a:latin typeface="TradeGothic CondEighteen" charset="0"/>
              </a:rPr>
              <a:t>Hardness</a:t>
            </a:r>
          </a:p>
          <a:p>
            <a:pPr lvl="1">
              <a:lnSpc>
                <a:spcPct val="80000"/>
              </a:lnSpc>
            </a:pPr>
            <a:r>
              <a:rPr lang="en-US" sz="2400" smtClean="0">
                <a:latin typeface="TradeGothic CondEighteen" charset="0"/>
              </a:rPr>
              <a:t>Shape</a:t>
            </a:r>
          </a:p>
          <a:p>
            <a:pPr lvl="1">
              <a:lnSpc>
                <a:spcPct val="80000"/>
              </a:lnSpc>
            </a:pPr>
            <a:r>
              <a:rPr lang="en-US" sz="2400" smtClean="0">
                <a:latin typeface="TradeGothic CondEighteen" charset="0"/>
              </a:rPr>
              <a:t>Bulk density</a:t>
            </a:r>
          </a:p>
          <a:p>
            <a:pPr lvl="1">
              <a:lnSpc>
                <a:spcPct val="80000"/>
              </a:lnSpc>
            </a:pPr>
            <a:r>
              <a:rPr lang="en-US" sz="2400" smtClean="0">
                <a:latin typeface="TradeGothic CondEighteen" charset="0"/>
              </a:rPr>
              <a:t>Nozzle pressure</a:t>
            </a:r>
          </a:p>
          <a:p>
            <a:pPr lvl="1">
              <a:lnSpc>
                <a:spcPct val="80000"/>
              </a:lnSpc>
            </a:pPr>
            <a:r>
              <a:rPr lang="en-US" sz="2400" smtClean="0">
                <a:latin typeface="TradeGothic CondEighteen" charset="0"/>
              </a:rPr>
              <a:t>Nozzle type</a:t>
            </a:r>
          </a:p>
        </p:txBody>
      </p:sp>
      <p:sp>
        <p:nvSpPr>
          <p:cNvPr id="4" name="Slide Number Placeholder 3"/>
          <p:cNvSpPr>
            <a:spLocks noGrp="1"/>
          </p:cNvSpPr>
          <p:nvPr>
            <p:ph type="sldNum" sz="quarter" idx="12"/>
          </p:nvPr>
        </p:nvSpPr>
        <p:spPr/>
        <p:txBody>
          <a:bodyPr/>
          <a:lstStyle/>
          <a:p>
            <a:fld id="{B0407556-317C-48A6-B9E6-2FB5CF1FC716}" type="slidenum">
              <a:rPr lang="en-US" smtClean="0"/>
              <a:pPr/>
              <a:t>49</a:t>
            </a:fld>
            <a:endParaRPr 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Mineral Abrasives</a:t>
            </a:r>
            <a:endParaRPr lang="en-US" dirty="0"/>
          </a:p>
        </p:txBody>
      </p:sp>
      <p:sp>
        <p:nvSpPr>
          <p:cNvPr id="7" name="Content Placeholder 6"/>
          <p:cNvSpPr>
            <a:spLocks noGrp="1"/>
          </p:cNvSpPr>
          <p:nvPr>
            <p:ph idx="1"/>
          </p:nvPr>
        </p:nvSpPr>
        <p:spPr>
          <a:xfrm>
            <a:off x="457200" y="1828800"/>
            <a:ext cx="8229600" cy="3151632"/>
          </a:xfrm>
        </p:spPr>
        <p:txBody>
          <a:bodyPr/>
          <a:lstStyle/>
          <a:p>
            <a:r>
              <a:rPr lang="en-US" dirty="0" smtClean="0">
                <a:latin typeface="TradeGothic CondEighteen" charset="0"/>
              </a:rPr>
              <a:t>Mined </a:t>
            </a:r>
            <a:r>
              <a:rPr lang="en-US" dirty="0" smtClean="0">
                <a:latin typeface="TradeGothic CondEighteen" charset="0"/>
              </a:rPr>
              <a:t>or quarried, naturally-occurring:</a:t>
            </a:r>
          </a:p>
          <a:p>
            <a:pPr lvl="1"/>
            <a:r>
              <a:rPr lang="en-US" dirty="0" smtClean="0">
                <a:latin typeface="TradeGothic CondEighteen" charset="0"/>
              </a:rPr>
              <a:t>Garnet</a:t>
            </a:r>
          </a:p>
          <a:p>
            <a:pPr lvl="1"/>
            <a:r>
              <a:rPr lang="en-US" dirty="0" smtClean="0">
                <a:latin typeface="TradeGothic CondEighteen" charset="0"/>
              </a:rPr>
              <a:t>Olivine</a:t>
            </a:r>
          </a:p>
          <a:p>
            <a:pPr lvl="1"/>
            <a:r>
              <a:rPr lang="en-US" dirty="0" smtClean="0">
                <a:latin typeface="TradeGothic CondEighteen" charset="0"/>
              </a:rPr>
              <a:t>Staurolite</a:t>
            </a:r>
          </a:p>
          <a:p>
            <a:pPr lvl="1"/>
            <a:r>
              <a:rPr lang="en-US" dirty="0" smtClean="0">
                <a:latin typeface="TradeGothic CondEighteen" charset="0"/>
              </a:rPr>
              <a:t>Silica Sand</a:t>
            </a:r>
          </a:p>
          <a:p>
            <a:endParaRPr lang="en-US" dirty="0"/>
          </a:p>
        </p:txBody>
      </p:sp>
      <p:sp>
        <p:nvSpPr>
          <p:cNvPr id="5" name="Slide Number Placeholder 4"/>
          <p:cNvSpPr>
            <a:spLocks noGrp="1"/>
          </p:cNvSpPr>
          <p:nvPr>
            <p:ph type="sldNum" sz="quarter" idx="12"/>
          </p:nvPr>
        </p:nvSpPr>
        <p:spPr/>
        <p:txBody>
          <a:bodyPr/>
          <a:lstStyle/>
          <a:p>
            <a:fld id="{3D125CDF-3030-4463-BC40-D98BE9B08D9D}"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792163" y="769938"/>
            <a:ext cx="7234237" cy="677862"/>
          </a:xfrm>
        </p:spPr>
        <p:txBody>
          <a:bodyPr anchor="b"/>
          <a:lstStyle/>
          <a:p>
            <a:pPr algn="l">
              <a:defRPr/>
            </a:pPr>
            <a:r>
              <a:rPr lang="en-US" dirty="0">
                <a:ea typeface="+mj-ea"/>
                <a:cs typeface="+mj-cs"/>
              </a:rPr>
              <a:t>Productivity, cont.</a:t>
            </a:r>
          </a:p>
        </p:txBody>
      </p:sp>
      <p:sp>
        <p:nvSpPr>
          <p:cNvPr id="113667" name="Rectangle 3"/>
          <p:cNvSpPr>
            <a:spLocks noGrp="1" noChangeArrowheads="1"/>
          </p:cNvSpPr>
          <p:nvPr>
            <p:ph type="body" idx="1"/>
          </p:nvPr>
        </p:nvSpPr>
        <p:spPr>
          <a:xfrm>
            <a:off x="792163" y="1682750"/>
            <a:ext cx="5715000" cy="4630738"/>
          </a:xfrm>
          <a:noFill/>
        </p:spPr>
        <p:txBody>
          <a:bodyPr/>
          <a:lstStyle/>
          <a:p>
            <a:pPr>
              <a:lnSpc>
                <a:spcPct val="80000"/>
              </a:lnSpc>
            </a:pPr>
            <a:r>
              <a:rPr lang="en-US" sz="2800" smtClean="0">
                <a:latin typeface="TradeGothic CondEighteen" charset="0"/>
              </a:rPr>
              <a:t>Particle size:</a:t>
            </a:r>
          </a:p>
          <a:p>
            <a:pPr lvl="1">
              <a:lnSpc>
                <a:spcPct val="80000"/>
              </a:lnSpc>
            </a:pPr>
            <a:r>
              <a:rPr lang="en-US" sz="2400" smtClean="0">
                <a:latin typeface="TradeGothic CondEighteen" charset="0"/>
              </a:rPr>
              <a:t>Decreasing abrasive particle size can dramatically increase cleaning rate because more particles are impacting the surface per unit time compared to a coarser abrasive </a:t>
            </a:r>
          </a:p>
          <a:p>
            <a:pPr lvl="1">
              <a:lnSpc>
                <a:spcPct val="80000"/>
              </a:lnSpc>
            </a:pPr>
            <a:r>
              <a:rPr lang="en-US" sz="2400" smtClean="0">
                <a:latin typeface="TradeGothic CondEighteen" charset="0"/>
              </a:rPr>
              <a:t>Increasing abrasive size may be necessary to remove heavy coatings and scale  </a:t>
            </a:r>
          </a:p>
          <a:p>
            <a:pPr lvl="1">
              <a:lnSpc>
                <a:spcPct val="80000"/>
              </a:lnSpc>
            </a:pPr>
            <a:r>
              <a:rPr lang="en-US" sz="2400" smtClean="0">
                <a:latin typeface="TradeGothic CondEighteen" charset="0"/>
              </a:rPr>
              <a:t>The general rule is to use the smallest size abrasive that will do the job </a:t>
            </a:r>
          </a:p>
          <a:p>
            <a:pPr lvl="1">
              <a:lnSpc>
                <a:spcPct val="80000"/>
              </a:lnSpc>
            </a:pPr>
            <a:endParaRPr lang="en-US" sz="2400" smtClean="0">
              <a:latin typeface="TradeGothic CondEighteen" charset="0"/>
            </a:endParaRPr>
          </a:p>
          <a:p>
            <a:pPr>
              <a:lnSpc>
                <a:spcPct val="80000"/>
              </a:lnSpc>
            </a:pPr>
            <a:endParaRPr lang="en-US" sz="2800" smtClean="0">
              <a:latin typeface="TradeGothic CondEighteen" charset="0"/>
            </a:endParaRPr>
          </a:p>
        </p:txBody>
      </p:sp>
      <p:sp>
        <p:nvSpPr>
          <p:cNvPr id="4" name="Slide Number Placeholder 3"/>
          <p:cNvSpPr>
            <a:spLocks noGrp="1"/>
          </p:cNvSpPr>
          <p:nvPr>
            <p:ph type="sldNum" sz="quarter" idx="12"/>
          </p:nvPr>
        </p:nvSpPr>
        <p:spPr/>
        <p:txBody>
          <a:bodyPr/>
          <a:lstStyle/>
          <a:p>
            <a:fld id="{B0407556-317C-48A6-B9E6-2FB5CF1FC716}" type="slidenum">
              <a:rPr lang="en-US" smtClean="0"/>
              <a:pPr/>
              <a:t>50</a:t>
            </a:fld>
            <a:endParaRPr lang="en-US"/>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711200" y="769938"/>
            <a:ext cx="7315200" cy="677862"/>
          </a:xfrm>
        </p:spPr>
        <p:txBody>
          <a:bodyPr anchor="b"/>
          <a:lstStyle/>
          <a:p>
            <a:pPr algn="l">
              <a:defRPr/>
            </a:pPr>
            <a:r>
              <a:rPr lang="en-US" dirty="0">
                <a:ea typeface="+mj-ea"/>
                <a:cs typeface="+mj-cs"/>
              </a:rPr>
              <a:t>Productivity, cont.</a:t>
            </a:r>
          </a:p>
        </p:txBody>
      </p:sp>
      <p:sp>
        <p:nvSpPr>
          <p:cNvPr id="115715" name="Rectangle 3"/>
          <p:cNvSpPr>
            <a:spLocks noGrp="1" noChangeArrowheads="1"/>
          </p:cNvSpPr>
          <p:nvPr>
            <p:ph type="body" idx="1"/>
          </p:nvPr>
        </p:nvSpPr>
        <p:spPr>
          <a:xfrm>
            <a:off x="711200" y="1676400"/>
            <a:ext cx="7383463" cy="4756150"/>
          </a:xfrm>
          <a:noFill/>
        </p:spPr>
        <p:txBody>
          <a:bodyPr/>
          <a:lstStyle/>
          <a:p>
            <a:pPr>
              <a:lnSpc>
                <a:spcPct val="80000"/>
              </a:lnSpc>
            </a:pPr>
            <a:r>
              <a:rPr lang="en-US" smtClean="0">
                <a:latin typeface="TradeGothic CondEighteen" charset="0"/>
              </a:rPr>
              <a:t>Hardness:</a:t>
            </a:r>
          </a:p>
          <a:p>
            <a:pPr lvl="1">
              <a:lnSpc>
                <a:spcPct val="80000"/>
              </a:lnSpc>
            </a:pPr>
            <a:r>
              <a:rPr lang="en-US" sz="2400" smtClean="0">
                <a:latin typeface="TradeGothic CondEighteen" charset="0"/>
              </a:rPr>
              <a:t>In general, the harder an abrasive, the better it will perform on difficult to clean areas. However, very hard abrasives may shatter on impact expending most of the energy in particle disintegration and dust generation</a:t>
            </a:r>
          </a:p>
          <a:p>
            <a:pPr lvl="1">
              <a:lnSpc>
                <a:spcPct val="80000"/>
              </a:lnSpc>
              <a:buFont typeface="Arial" pitchFamily="34" charset="0"/>
              <a:buNone/>
            </a:pPr>
            <a:r>
              <a:rPr lang="en-US" sz="2400" smtClean="0">
                <a:latin typeface="TradeGothic CondEighteen" charset="0"/>
              </a:rPr>
              <a:t> </a:t>
            </a:r>
          </a:p>
          <a:p>
            <a:pPr lvl="1">
              <a:lnSpc>
                <a:spcPct val="80000"/>
              </a:lnSpc>
            </a:pPr>
            <a:r>
              <a:rPr lang="en-US" sz="2400" smtClean="0">
                <a:latin typeface="TradeGothic CondEighteen" charset="0"/>
              </a:rPr>
              <a:t>Along with selecting the smallest abrasive size possible, the general rule here is to select the minimum abrasive hardness that will effectively do the job.  Softer metallic abrasives can be recycled more times than harder metallic abrasives</a:t>
            </a:r>
          </a:p>
          <a:p>
            <a:pPr lvl="1">
              <a:lnSpc>
                <a:spcPct val="80000"/>
              </a:lnSpc>
            </a:pPr>
            <a:endParaRPr lang="en-US" sz="1800" smtClean="0">
              <a:latin typeface="TradeGothic CondEighteen" charset="0"/>
            </a:endParaRPr>
          </a:p>
          <a:p>
            <a:pPr>
              <a:lnSpc>
                <a:spcPct val="80000"/>
              </a:lnSpc>
            </a:pPr>
            <a:endParaRPr lang="en-US" sz="2000" smtClean="0">
              <a:latin typeface="TradeGothic CondEighteen" charset="0"/>
            </a:endParaRPr>
          </a:p>
        </p:txBody>
      </p:sp>
      <p:sp>
        <p:nvSpPr>
          <p:cNvPr id="4" name="Slide Number Placeholder 3"/>
          <p:cNvSpPr>
            <a:spLocks noGrp="1"/>
          </p:cNvSpPr>
          <p:nvPr>
            <p:ph type="sldNum" sz="quarter" idx="12"/>
          </p:nvPr>
        </p:nvSpPr>
        <p:spPr/>
        <p:txBody>
          <a:bodyPr/>
          <a:lstStyle/>
          <a:p>
            <a:fld id="{B0407556-317C-48A6-B9E6-2FB5CF1FC716}" type="slidenum">
              <a:rPr lang="en-US" smtClean="0"/>
              <a:pPr/>
              <a:t>51</a:t>
            </a:fld>
            <a:endParaRPr lang="en-US"/>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779463" y="769938"/>
            <a:ext cx="7246937" cy="677862"/>
          </a:xfrm>
        </p:spPr>
        <p:txBody>
          <a:bodyPr anchor="b"/>
          <a:lstStyle/>
          <a:p>
            <a:pPr algn="l">
              <a:defRPr/>
            </a:pPr>
            <a:r>
              <a:rPr lang="en-US" dirty="0">
                <a:ea typeface="+mj-ea"/>
                <a:cs typeface="+mj-cs"/>
              </a:rPr>
              <a:t>Productivity, cont.</a:t>
            </a:r>
          </a:p>
        </p:txBody>
      </p:sp>
      <p:sp>
        <p:nvSpPr>
          <p:cNvPr id="117763" name="Rectangle 3"/>
          <p:cNvSpPr>
            <a:spLocks noGrp="1" noChangeArrowheads="1"/>
          </p:cNvSpPr>
          <p:nvPr>
            <p:ph type="body" idx="1"/>
          </p:nvPr>
        </p:nvSpPr>
        <p:spPr>
          <a:xfrm>
            <a:off x="779463" y="1617663"/>
            <a:ext cx="7653337" cy="4608512"/>
          </a:xfrm>
          <a:noFill/>
        </p:spPr>
        <p:txBody>
          <a:bodyPr/>
          <a:lstStyle/>
          <a:p>
            <a:pPr>
              <a:lnSpc>
                <a:spcPct val="90000"/>
              </a:lnSpc>
            </a:pPr>
            <a:r>
              <a:rPr lang="en-US" sz="3600" smtClean="0">
                <a:latin typeface="TradeGothic CondEighteen" charset="0"/>
              </a:rPr>
              <a:t>Shape:</a:t>
            </a:r>
          </a:p>
          <a:p>
            <a:pPr lvl="1">
              <a:lnSpc>
                <a:spcPct val="90000"/>
              </a:lnSpc>
            </a:pPr>
            <a:r>
              <a:rPr lang="en-US" smtClean="0">
                <a:latin typeface="TradeGothic CondEighteen" charset="0"/>
              </a:rPr>
              <a:t>Rounded abrasive particles produce a peened surface</a:t>
            </a:r>
          </a:p>
          <a:p>
            <a:pPr lvl="1">
              <a:lnSpc>
                <a:spcPct val="90000"/>
              </a:lnSpc>
            </a:pPr>
            <a:r>
              <a:rPr lang="en-US" smtClean="0">
                <a:latin typeface="TradeGothic CondEighteen" charset="0"/>
              </a:rPr>
              <a:t>An angular to irregular shaped abrasive particle produces an etched or more sharply defined surface  </a:t>
            </a:r>
          </a:p>
          <a:p>
            <a:pPr lvl="1">
              <a:lnSpc>
                <a:spcPct val="90000"/>
              </a:lnSpc>
            </a:pPr>
            <a:r>
              <a:rPr lang="en-US" smtClean="0">
                <a:latin typeface="TradeGothic CondEighteen" charset="0"/>
              </a:rPr>
              <a:t>The right shape for the job at hand can have an impact on productivity and quality of surface profile</a:t>
            </a:r>
          </a:p>
          <a:p>
            <a:pPr>
              <a:lnSpc>
                <a:spcPct val="90000"/>
              </a:lnSpc>
            </a:pPr>
            <a:endParaRPr lang="en-US" sz="2400" smtClean="0">
              <a:latin typeface="TradeGothic CondEighteen" charset="0"/>
            </a:endParaRPr>
          </a:p>
          <a:p>
            <a:pPr lvl="1">
              <a:lnSpc>
                <a:spcPct val="90000"/>
              </a:lnSpc>
            </a:pPr>
            <a:endParaRPr lang="en-US" sz="2000" smtClean="0">
              <a:latin typeface="TradeGothic CondEighteen" charset="0"/>
            </a:endParaRPr>
          </a:p>
        </p:txBody>
      </p:sp>
      <p:sp>
        <p:nvSpPr>
          <p:cNvPr id="4" name="Slide Number Placeholder 3"/>
          <p:cNvSpPr>
            <a:spLocks noGrp="1"/>
          </p:cNvSpPr>
          <p:nvPr>
            <p:ph type="sldNum" sz="quarter" idx="12"/>
          </p:nvPr>
        </p:nvSpPr>
        <p:spPr/>
        <p:txBody>
          <a:bodyPr/>
          <a:lstStyle/>
          <a:p>
            <a:fld id="{B0407556-317C-48A6-B9E6-2FB5CF1FC716}" type="slidenum">
              <a:rPr lang="en-US" smtClean="0"/>
              <a:pPr/>
              <a:t>52</a:t>
            </a:fld>
            <a:endParaRPr lang="en-US"/>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846138" y="769938"/>
            <a:ext cx="7180262" cy="677862"/>
          </a:xfrm>
        </p:spPr>
        <p:txBody>
          <a:bodyPr anchor="b"/>
          <a:lstStyle/>
          <a:p>
            <a:pPr algn="l">
              <a:defRPr/>
            </a:pPr>
            <a:r>
              <a:rPr lang="en-US" dirty="0">
                <a:ea typeface="+mj-ea"/>
                <a:cs typeface="+mj-cs"/>
              </a:rPr>
              <a:t>Productivity, cont.</a:t>
            </a:r>
          </a:p>
        </p:txBody>
      </p:sp>
      <p:sp>
        <p:nvSpPr>
          <p:cNvPr id="119811" name="Rectangle 3"/>
          <p:cNvSpPr>
            <a:spLocks noGrp="1" noChangeArrowheads="1"/>
          </p:cNvSpPr>
          <p:nvPr>
            <p:ph type="body" idx="1"/>
          </p:nvPr>
        </p:nvSpPr>
        <p:spPr>
          <a:xfrm>
            <a:off x="846138" y="1628775"/>
            <a:ext cx="7451725" cy="3052763"/>
          </a:xfrm>
          <a:noFill/>
        </p:spPr>
        <p:txBody>
          <a:bodyPr/>
          <a:lstStyle/>
          <a:p>
            <a:r>
              <a:rPr lang="en-US" smtClean="0">
                <a:latin typeface="TradeGothic CondEighteen" charset="0"/>
              </a:rPr>
              <a:t>Bulk density:</a:t>
            </a:r>
          </a:p>
          <a:p>
            <a:pPr lvl="1"/>
            <a:r>
              <a:rPr lang="en-US" smtClean="0">
                <a:latin typeface="TradeGothic CondEighteen" charset="0"/>
              </a:rPr>
              <a:t>The higher the abrasive bulk density the more energy it will impart to the surface and thus do more work</a:t>
            </a:r>
          </a:p>
          <a:p>
            <a:endParaRPr lang="en-US" smtClean="0">
              <a:latin typeface="TradeGothic CondEighteen" charset="0"/>
            </a:endParaRPr>
          </a:p>
          <a:p>
            <a:endParaRPr lang="en-US" smtClean="0">
              <a:latin typeface="TradeGothic CondEighteen" charset="0"/>
            </a:endParaRPr>
          </a:p>
        </p:txBody>
      </p:sp>
      <p:sp>
        <p:nvSpPr>
          <p:cNvPr id="4" name="Slide Number Placeholder 3"/>
          <p:cNvSpPr>
            <a:spLocks noGrp="1"/>
          </p:cNvSpPr>
          <p:nvPr>
            <p:ph type="sldNum" sz="quarter" idx="12"/>
          </p:nvPr>
        </p:nvSpPr>
        <p:spPr/>
        <p:txBody>
          <a:bodyPr/>
          <a:lstStyle/>
          <a:p>
            <a:fld id="{B0407556-317C-48A6-B9E6-2FB5CF1FC716}" type="slidenum">
              <a:rPr lang="en-US" smtClean="0"/>
              <a:pPr/>
              <a:t>53</a:t>
            </a:fld>
            <a:endParaRPr lang="en-US"/>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814388" y="873125"/>
            <a:ext cx="7872412" cy="676275"/>
          </a:xfrm>
        </p:spPr>
        <p:txBody>
          <a:bodyPr/>
          <a:lstStyle/>
          <a:p>
            <a:pPr algn="l">
              <a:defRPr/>
            </a:pPr>
            <a:r>
              <a:rPr lang="en-US" dirty="0">
                <a:ea typeface="+mj-ea"/>
                <a:cs typeface="+mj-cs"/>
              </a:rPr>
              <a:t>Productivity, cont.</a:t>
            </a:r>
          </a:p>
        </p:txBody>
      </p:sp>
      <p:sp>
        <p:nvSpPr>
          <p:cNvPr id="121859" name="Rectangle 3"/>
          <p:cNvSpPr>
            <a:spLocks noGrp="1" noChangeArrowheads="1"/>
          </p:cNvSpPr>
          <p:nvPr>
            <p:ph type="body" idx="1"/>
          </p:nvPr>
        </p:nvSpPr>
        <p:spPr>
          <a:xfrm>
            <a:off x="814388" y="1828800"/>
            <a:ext cx="7872412" cy="3841750"/>
          </a:xfrm>
        </p:spPr>
        <p:txBody>
          <a:bodyPr/>
          <a:lstStyle/>
          <a:p>
            <a:r>
              <a:rPr lang="en-US" smtClean="0">
                <a:latin typeface="TradeGothic CondEighteen" charset="0"/>
              </a:rPr>
              <a:t>Cleanliness:</a:t>
            </a:r>
          </a:p>
          <a:p>
            <a:pPr lvl="1"/>
            <a:r>
              <a:rPr lang="en-US" sz="3200" smtClean="0">
                <a:latin typeface="TradeGothic CondEighteen" charset="0"/>
              </a:rPr>
              <a:t>A clean, dry, dust free abrasive is essential for optimum productivity</a:t>
            </a:r>
          </a:p>
          <a:p>
            <a:pPr lvl="1"/>
            <a:r>
              <a:rPr lang="en-US" sz="3200" smtClean="0">
                <a:latin typeface="TradeGothic CondEighteen" charset="0"/>
              </a:rPr>
              <a:t>Check the abrasive for foreign matter, moisture and dust before starting the job</a:t>
            </a:r>
          </a:p>
          <a:p>
            <a:endParaRPr lang="en-US" smtClean="0">
              <a:latin typeface="TradeGothic CondEighteen" charset="0"/>
            </a:endParaRPr>
          </a:p>
          <a:p>
            <a:endParaRPr lang="en-US" smtClean="0">
              <a:latin typeface="TradeGothic CondEighteen" charset="0"/>
            </a:endParaRPr>
          </a:p>
        </p:txBody>
      </p:sp>
      <p:sp>
        <p:nvSpPr>
          <p:cNvPr id="4" name="Slide Number Placeholder 3"/>
          <p:cNvSpPr>
            <a:spLocks noGrp="1"/>
          </p:cNvSpPr>
          <p:nvPr>
            <p:ph type="sldNum" sz="quarter" idx="12"/>
          </p:nvPr>
        </p:nvSpPr>
        <p:spPr/>
        <p:txBody>
          <a:bodyPr/>
          <a:lstStyle/>
          <a:p>
            <a:fld id="{B0407556-317C-48A6-B9E6-2FB5CF1FC716}"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803275" y="766763"/>
            <a:ext cx="7223125" cy="676275"/>
          </a:xfrm>
        </p:spPr>
        <p:txBody>
          <a:bodyPr/>
          <a:lstStyle/>
          <a:p>
            <a:pPr algn="l"/>
            <a:r>
              <a:rPr lang="en-US" smtClean="0">
                <a:latin typeface="TradeGothic BoldCondTwenty" charset="0"/>
              </a:rPr>
              <a:t>Summary</a:t>
            </a:r>
          </a:p>
        </p:txBody>
      </p:sp>
      <p:sp>
        <p:nvSpPr>
          <p:cNvPr id="123907" name="Rectangle 3"/>
          <p:cNvSpPr>
            <a:spLocks noGrp="1" noChangeArrowheads="1"/>
          </p:cNvSpPr>
          <p:nvPr>
            <p:ph type="body" idx="1"/>
          </p:nvPr>
        </p:nvSpPr>
        <p:spPr>
          <a:xfrm>
            <a:off x="457200" y="1828800"/>
            <a:ext cx="8229600" cy="2954338"/>
          </a:xfrm>
          <a:noFill/>
        </p:spPr>
        <p:txBody>
          <a:bodyPr/>
          <a:lstStyle/>
          <a:p>
            <a:r>
              <a:rPr lang="en-US" smtClean="0">
                <a:latin typeface="TradeGothic CondEighteen" charset="0"/>
              </a:rPr>
              <a:t>The type of abrasive chosen influences the surface profile, appearance and productivity of the surface.  The proper abrasive selection is based on the hardness, size, shape, bulk density, friability and recyclability of the abrasive </a:t>
            </a:r>
          </a:p>
        </p:txBody>
      </p:sp>
      <p:sp>
        <p:nvSpPr>
          <p:cNvPr id="4" name="Slide Number Placeholder 3"/>
          <p:cNvSpPr>
            <a:spLocks noGrp="1"/>
          </p:cNvSpPr>
          <p:nvPr>
            <p:ph type="sldNum" sz="quarter" idx="12"/>
          </p:nvPr>
        </p:nvSpPr>
        <p:spPr/>
        <p:txBody>
          <a:bodyPr/>
          <a:lstStyle/>
          <a:p>
            <a:fld id="{B0407556-317C-48A6-B9E6-2FB5CF1FC716}" type="slidenum">
              <a:rPr lang="en-US" smtClean="0"/>
              <a:pPr/>
              <a:t>55</a:t>
            </a:fld>
            <a:endParaRPr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814388" y="766348"/>
            <a:ext cx="7212012" cy="677108"/>
          </a:xfrm>
        </p:spPr>
        <p:txBody>
          <a:bodyPr/>
          <a:lstStyle/>
          <a:p>
            <a:pPr algn="l">
              <a:defRPr/>
            </a:pPr>
            <a:r>
              <a:rPr lang="en-US" dirty="0" smtClean="0">
                <a:ea typeface="+mj-ea"/>
                <a:cs typeface="+mj-cs"/>
              </a:rPr>
              <a:t>Mineral </a:t>
            </a:r>
            <a:r>
              <a:rPr lang="en-US" dirty="0">
                <a:ea typeface="+mj-ea"/>
                <a:cs typeface="+mj-cs"/>
              </a:rPr>
              <a:t>Abrasives</a:t>
            </a:r>
          </a:p>
        </p:txBody>
      </p:sp>
      <p:sp>
        <p:nvSpPr>
          <p:cNvPr id="23555" name="Rectangle 3"/>
          <p:cNvSpPr>
            <a:spLocks noGrp="1" noChangeArrowheads="1"/>
          </p:cNvSpPr>
          <p:nvPr>
            <p:ph type="body" idx="1"/>
          </p:nvPr>
        </p:nvSpPr>
        <p:spPr>
          <a:xfrm>
            <a:off x="814388" y="2105891"/>
            <a:ext cx="7212012" cy="2911566"/>
          </a:xfrm>
          <a:noFill/>
        </p:spPr>
        <p:txBody>
          <a:bodyPr/>
          <a:lstStyle/>
          <a:p>
            <a:pPr>
              <a:spcAft>
                <a:spcPts val="600"/>
              </a:spcAft>
            </a:pPr>
            <a:r>
              <a:rPr lang="en-US" sz="2800" dirty="0" smtClean="0">
                <a:solidFill>
                  <a:schemeClr val="bg1"/>
                </a:solidFill>
                <a:latin typeface="TradeGothic CondEighteen" charset="0"/>
              </a:rPr>
              <a:t>Hard and brittle</a:t>
            </a:r>
          </a:p>
          <a:p>
            <a:pPr>
              <a:spcAft>
                <a:spcPts val="600"/>
              </a:spcAft>
            </a:pPr>
            <a:r>
              <a:rPr lang="en-US" sz="2800" dirty="0" smtClean="0">
                <a:solidFill>
                  <a:schemeClr val="bg1"/>
                </a:solidFill>
                <a:latin typeface="TradeGothic CondEighteen" charset="0"/>
              </a:rPr>
              <a:t>Fracture on impact, generating high dust levels</a:t>
            </a:r>
          </a:p>
          <a:p>
            <a:pPr>
              <a:spcAft>
                <a:spcPts val="600"/>
              </a:spcAft>
            </a:pPr>
            <a:r>
              <a:rPr lang="en-US" sz="2800" dirty="0" smtClean="0">
                <a:solidFill>
                  <a:schemeClr val="bg1"/>
                </a:solidFill>
                <a:latin typeface="TradeGothic CondEighteen" charset="0"/>
              </a:rPr>
              <a:t>Dust generation and abrasive breakdown at elevated nozzle pressures is a potential problem</a:t>
            </a:r>
          </a:p>
        </p:txBody>
      </p:sp>
      <p:sp>
        <p:nvSpPr>
          <p:cNvPr id="4" name="Slide Number Placeholder 3"/>
          <p:cNvSpPr>
            <a:spLocks noGrp="1"/>
          </p:cNvSpPr>
          <p:nvPr>
            <p:ph type="sldNum" sz="quarter" idx="12"/>
          </p:nvPr>
        </p:nvSpPr>
        <p:spPr/>
        <p:txBody>
          <a:bodyPr/>
          <a:lstStyle/>
          <a:p>
            <a:fld id="{B0407556-317C-48A6-B9E6-2FB5CF1FC716}" type="slidenum">
              <a:rPr lang="en-US" smtClean="0"/>
              <a:pPr/>
              <a:t>6</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792163" y="770692"/>
            <a:ext cx="7234237" cy="677108"/>
          </a:xfrm>
        </p:spPr>
        <p:txBody>
          <a:bodyPr anchor="b"/>
          <a:lstStyle/>
          <a:p>
            <a:pPr algn="l">
              <a:defRPr/>
            </a:pPr>
            <a:r>
              <a:rPr lang="en-US" dirty="0" smtClean="0">
                <a:ea typeface="+mj-ea"/>
                <a:cs typeface="+mj-cs"/>
              </a:rPr>
              <a:t>Organic </a:t>
            </a:r>
            <a:r>
              <a:rPr lang="en-US" dirty="0">
                <a:ea typeface="+mj-ea"/>
                <a:cs typeface="+mj-cs"/>
              </a:rPr>
              <a:t>Abrasives</a:t>
            </a:r>
          </a:p>
        </p:txBody>
      </p:sp>
      <p:sp>
        <p:nvSpPr>
          <p:cNvPr id="27651" name="Rectangle 3"/>
          <p:cNvSpPr>
            <a:spLocks noGrp="1" noChangeArrowheads="1"/>
          </p:cNvSpPr>
          <p:nvPr>
            <p:ph type="body" idx="1"/>
          </p:nvPr>
        </p:nvSpPr>
        <p:spPr>
          <a:xfrm>
            <a:off x="792163" y="2382982"/>
            <a:ext cx="6680200" cy="3125787"/>
          </a:xfrm>
          <a:noFill/>
        </p:spPr>
        <p:txBody>
          <a:bodyPr/>
          <a:lstStyle/>
          <a:p>
            <a:r>
              <a:rPr lang="en-US" dirty="0" smtClean="0">
                <a:latin typeface="TradeGothic CondEighteen" charset="0"/>
              </a:rPr>
              <a:t>Organic by-products such as:</a:t>
            </a:r>
          </a:p>
          <a:p>
            <a:pPr lvl="1"/>
            <a:r>
              <a:rPr lang="en-US" dirty="0" smtClean="0">
                <a:latin typeface="TradeGothic CondEighteen" charset="0"/>
              </a:rPr>
              <a:t>Walnut shells</a:t>
            </a:r>
          </a:p>
          <a:p>
            <a:pPr lvl="1"/>
            <a:r>
              <a:rPr lang="en-US" dirty="0" smtClean="0">
                <a:latin typeface="TradeGothic CondEighteen" charset="0"/>
              </a:rPr>
              <a:t>Corn cobs</a:t>
            </a:r>
          </a:p>
          <a:p>
            <a:pPr lvl="1"/>
            <a:r>
              <a:rPr lang="en-US" dirty="0" smtClean="0">
                <a:latin typeface="TradeGothic CondEighteen" charset="0"/>
              </a:rPr>
              <a:t>Peach pits</a:t>
            </a:r>
          </a:p>
          <a:p>
            <a:pPr lvl="1"/>
            <a:endParaRPr lang="en-US" dirty="0" smtClean="0">
              <a:latin typeface="TradeGothic CondEighteen" charset="0"/>
            </a:endParaRPr>
          </a:p>
        </p:txBody>
      </p:sp>
      <p:sp>
        <p:nvSpPr>
          <p:cNvPr id="4" name="Slide Number Placeholder 3"/>
          <p:cNvSpPr>
            <a:spLocks noGrp="1"/>
          </p:cNvSpPr>
          <p:nvPr>
            <p:ph type="sldNum" sz="quarter" idx="12"/>
          </p:nvPr>
        </p:nvSpPr>
        <p:spPr/>
        <p:txBody>
          <a:bodyPr/>
          <a:lstStyle/>
          <a:p>
            <a:fld id="{B0407556-317C-48A6-B9E6-2FB5CF1FC716}" type="slidenum">
              <a:rPr lang="en-US" smtClean="0"/>
              <a:pPr/>
              <a:t>7</a:t>
            </a:fld>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781050" y="832247"/>
            <a:ext cx="7245350" cy="615553"/>
          </a:xfrm>
        </p:spPr>
        <p:txBody>
          <a:bodyPr anchor="b"/>
          <a:lstStyle/>
          <a:p>
            <a:pPr algn="l">
              <a:defRPr/>
            </a:pPr>
            <a:r>
              <a:rPr lang="en-US" sz="4000" dirty="0" smtClean="0">
                <a:ea typeface="+mj-ea"/>
                <a:cs typeface="+mj-cs"/>
              </a:rPr>
              <a:t>Organic </a:t>
            </a:r>
            <a:r>
              <a:rPr lang="en-US" sz="4000" dirty="0" smtClean="0">
                <a:ea typeface="+mj-ea"/>
                <a:cs typeface="+mj-cs"/>
              </a:rPr>
              <a:t>Abrasives</a:t>
            </a:r>
            <a:endParaRPr lang="en-US" sz="4000" dirty="0">
              <a:ea typeface="+mj-ea"/>
              <a:cs typeface="+mj-cs"/>
            </a:endParaRPr>
          </a:p>
        </p:txBody>
      </p:sp>
      <p:sp>
        <p:nvSpPr>
          <p:cNvPr id="29699" name="Rectangle 3"/>
          <p:cNvSpPr>
            <a:spLocks noGrp="1" noChangeArrowheads="1"/>
          </p:cNvSpPr>
          <p:nvPr>
            <p:ph type="body" idx="1"/>
          </p:nvPr>
        </p:nvSpPr>
        <p:spPr>
          <a:xfrm>
            <a:off x="781050" y="1953491"/>
            <a:ext cx="6691313" cy="4031673"/>
          </a:xfrm>
          <a:noFill/>
        </p:spPr>
        <p:txBody>
          <a:bodyPr/>
          <a:lstStyle/>
          <a:p>
            <a:pPr>
              <a:spcAft>
                <a:spcPts val="600"/>
              </a:spcAft>
            </a:pPr>
            <a:r>
              <a:rPr lang="en-US" dirty="0" smtClean="0">
                <a:latin typeface="TradeGothic CondEighteen" charset="0"/>
              </a:rPr>
              <a:t>Used </a:t>
            </a:r>
            <a:r>
              <a:rPr lang="en-US" dirty="0" smtClean="0">
                <a:latin typeface="TradeGothic CondEighteen" charset="0"/>
              </a:rPr>
              <a:t>to remove lightly adhering coatings without damaging the substrate</a:t>
            </a:r>
          </a:p>
          <a:p>
            <a:pPr>
              <a:spcAft>
                <a:spcPts val="600"/>
              </a:spcAft>
            </a:pPr>
            <a:r>
              <a:rPr lang="en-US" dirty="0" smtClean="0">
                <a:latin typeface="TradeGothic CondEighteen" charset="0"/>
              </a:rPr>
              <a:t>Do not usually impart a surface profile</a:t>
            </a:r>
          </a:p>
        </p:txBody>
      </p:sp>
      <p:sp>
        <p:nvSpPr>
          <p:cNvPr id="4" name="Slide Number Placeholder 3"/>
          <p:cNvSpPr>
            <a:spLocks noGrp="1"/>
          </p:cNvSpPr>
          <p:nvPr>
            <p:ph type="sldNum" sz="quarter" idx="12"/>
          </p:nvPr>
        </p:nvSpPr>
        <p:spPr/>
        <p:txBody>
          <a:bodyPr/>
          <a:lstStyle/>
          <a:p>
            <a:fld id="{B0407556-317C-48A6-B9E6-2FB5CF1FC716}" type="slidenum">
              <a:rPr lang="en-US" smtClean="0"/>
              <a:pPr/>
              <a:t>8</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srcRect/>
          <a:stretch>
            <a:fillRect/>
          </a:stretch>
        </p:blipFill>
        <p:spPr bwMode="auto">
          <a:xfrm>
            <a:off x="857250" y="974725"/>
            <a:ext cx="6892925" cy="5168900"/>
          </a:xfrm>
          <a:prstGeom prst="rect">
            <a:avLst/>
          </a:prstGeom>
          <a:noFill/>
          <a:ln w="12700">
            <a:noFill/>
            <a:miter lim="800000"/>
            <a:headEnd/>
            <a:tailEnd/>
          </a:ln>
        </p:spPr>
      </p:pic>
      <p:sp>
        <p:nvSpPr>
          <p:cNvPr id="3" name="Slide Number Placeholder 2"/>
          <p:cNvSpPr>
            <a:spLocks noGrp="1"/>
          </p:cNvSpPr>
          <p:nvPr>
            <p:ph type="sldNum" sz="quarter" idx="12"/>
          </p:nvPr>
        </p:nvSpPr>
        <p:spPr/>
        <p:txBody>
          <a:bodyPr/>
          <a:lstStyle/>
          <a:p>
            <a:fld id="{B9778FE1-BB4D-406E-B580-C0D95A1315E1}" type="slidenum">
              <a:rPr lang="en-US" smtClean="0"/>
              <a:pPr/>
              <a:t>9</a:t>
            </a:fld>
            <a:endParaRPr lang="en-US"/>
          </a:p>
        </p:txBody>
      </p:sp>
      <p:sp>
        <p:nvSpPr>
          <p:cNvPr id="4" name="TextBox 3"/>
          <p:cNvSpPr txBox="1"/>
          <p:nvPr/>
        </p:nvSpPr>
        <p:spPr>
          <a:xfrm>
            <a:off x="857249" y="3043167"/>
            <a:ext cx="3396095" cy="646331"/>
          </a:xfrm>
          <a:prstGeom prst="rect">
            <a:avLst/>
          </a:prstGeom>
          <a:noFill/>
        </p:spPr>
        <p:txBody>
          <a:bodyPr wrap="square" rtlCol="0">
            <a:spAutoFit/>
          </a:bodyPr>
          <a:lstStyle/>
          <a:p>
            <a:pPr algn="ctr"/>
            <a:r>
              <a:rPr lang="en-US" sz="3600" b="1" dirty="0" smtClean="0">
                <a:solidFill>
                  <a:schemeClr val="tx2"/>
                </a:solidFill>
              </a:rPr>
              <a:t>Walnut Shells</a:t>
            </a:r>
            <a:endParaRPr lang="en-US" sz="3600" b="1" dirty="0">
              <a:solidFill>
                <a:schemeClr val="tx2"/>
              </a:solidFill>
            </a:endParaRPr>
          </a:p>
        </p:txBody>
      </p:sp>
      <p:sp>
        <p:nvSpPr>
          <p:cNvPr id="5" name="TextBox 4"/>
          <p:cNvSpPr txBox="1"/>
          <p:nvPr/>
        </p:nvSpPr>
        <p:spPr>
          <a:xfrm>
            <a:off x="4308764" y="3043167"/>
            <a:ext cx="3396095" cy="646331"/>
          </a:xfrm>
          <a:prstGeom prst="rect">
            <a:avLst/>
          </a:prstGeom>
          <a:noFill/>
        </p:spPr>
        <p:txBody>
          <a:bodyPr wrap="square" rtlCol="0">
            <a:spAutoFit/>
          </a:bodyPr>
          <a:lstStyle/>
          <a:p>
            <a:pPr algn="ctr"/>
            <a:r>
              <a:rPr lang="en-US" sz="3600" b="1" dirty="0" smtClean="0">
                <a:solidFill>
                  <a:schemeClr val="tx2"/>
                </a:solidFill>
              </a:rPr>
              <a:t>Corn Cob</a:t>
            </a:r>
            <a:endParaRPr lang="en-US" sz="3600" b="1" dirty="0">
              <a:solidFill>
                <a:schemeClr val="tx2"/>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Webinar">
  <a:themeElements>
    <a:clrScheme name="SSPC Color Scheme">
      <a:dk1>
        <a:sysClr val="windowText" lastClr="000000"/>
      </a:dk1>
      <a:lt1>
        <a:sysClr val="window" lastClr="FFFFFF"/>
      </a:lt1>
      <a:dk2>
        <a:srgbClr val="CC0000"/>
      </a:dk2>
      <a:lt2>
        <a:srgbClr val="B3B3B3"/>
      </a:lt2>
      <a:accent1>
        <a:srgbClr val="0066FF"/>
      </a:accent1>
      <a:accent2>
        <a:srgbClr val="FF9900"/>
      </a:accent2>
      <a:accent3>
        <a:srgbClr val="FFFFFF"/>
      </a:accent3>
      <a:accent4>
        <a:srgbClr val="000000"/>
      </a:accent4>
      <a:accent5>
        <a:srgbClr val="66CCFF"/>
      </a:accent5>
      <a:accent6>
        <a:srgbClr val="FF9900"/>
      </a:accent6>
      <a:hlink>
        <a:srgbClr val="0000FF"/>
      </a:hlink>
      <a:folHlink>
        <a:srgbClr val="CC00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Webinar.potx</Template>
  <TotalTime>11065</TotalTime>
  <Words>1898</Words>
  <Application>Microsoft Office PowerPoint</Application>
  <PresentationFormat>On-screen Show (4:3)</PresentationFormat>
  <Paragraphs>328</Paragraphs>
  <Slides>55</Slides>
  <Notes>52</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Webinar</vt:lpstr>
      <vt:lpstr>Selecting the Right Abrasive Presented by: Earl Bowry Newport News Shipbuilding </vt:lpstr>
      <vt:lpstr>Learning Outcomes</vt:lpstr>
      <vt:lpstr>Slide 3</vt:lpstr>
      <vt:lpstr>Abrasive Types – Major Categories</vt:lpstr>
      <vt:lpstr>Mineral Abrasives</vt:lpstr>
      <vt:lpstr>Mineral Abrasives</vt:lpstr>
      <vt:lpstr>Organic Abrasives</vt:lpstr>
      <vt:lpstr>Organic Abrasives</vt:lpstr>
      <vt:lpstr>Slide 9</vt:lpstr>
      <vt:lpstr>Manufactured Abrasives</vt:lpstr>
      <vt:lpstr>Manufactured Abrasives</vt:lpstr>
      <vt:lpstr>Slide 12</vt:lpstr>
      <vt:lpstr>By-Product Abrasives</vt:lpstr>
      <vt:lpstr>By-Product Slag Abrasives, cont.</vt:lpstr>
      <vt:lpstr>By-Product Slag Abrasives, cont.</vt:lpstr>
      <vt:lpstr>Slide 16</vt:lpstr>
      <vt:lpstr>Metallic Abrasives</vt:lpstr>
      <vt:lpstr>Metallic Abrasives, cont.</vt:lpstr>
      <vt:lpstr>Slide 19</vt:lpstr>
      <vt:lpstr>Selecting Appropriate Abrasive</vt:lpstr>
      <vt:lpstr>Abrasive Specifications</vt:lpstr>
      <vt:lpstr>Abrasive Specifications, cont.</vt:lpstr>
      <vt:lpstr>Abrasive Specifications, cont.</vt:lpstr>
      <vt:lpstr>Abrasive Specifications, cont.</vt:lpstr>
      <vt:lpstr>Abrasive Specifications, cont.</vt:lpstr>
      <vt:lpstr>Abrasive Characteristics</vt:lpstr>
      <vt:lpstr>Hardness</vt:lpstr>
      <vt:lpstr>Hardness, cont.</vt:lpstr>
      <vt:lpstr>Typical Hardness of Iron and Steel Abrasive</vt:lpstr>
      <vt:lpstr>Comparative Abrasive Hardness</vt:lpstr>
      <vt:lpstr>Size of Abrasive</vt:lpstr>
      <vt:lpstr>Shape of Abrasive, cont.</vt:lpstr>
      <vt:lpstr>Shape of Abrasive, cont.</vt:lpstr>
      <vt:lpstr>Bulk Density</vt:lpstr>
      <vt:lpstr>Friability/Waste Generation</vt:lpstr>
      <vt:lpstr>Friability/Waste Generation, cont.</vt:lpstr>
      <vt:lpstr>Friability/Waste Generation, cont.</vt:lpstr>
      <vt:lpstr>Recyclability</vt:lpstr>
      <vt:lpstr>Recyclability, cont.</vt:lpstr>
      <vt:lpstr>SSPC AB-2</vt:lpstr>
      <vt:lpstr>Recyclability, cont.</vt:lpstr>
      <vt:lpstr>Surface Profile</vt:lpstr>
      <vt:lpstr>Surface Profile, cont.</vt:lpstr>
      <vt:lpstr>Factors That Affect Profile Depth</vt:lpstr>
      <vt:lpstr>Factors That Affect Profile Depth, cont.</vt:lpstr>
      <vt:lpstr>Factors That Affect Profile Depth, cont.</vt:lpstr>
      <vt:lpstr>Slide 47</vt:lpstr>
      <vt:lpstr>Productivity</vt:lpstr>
      <vt:lpstr>Productivity, cont.</vt:lpstr>
      <vt:lpstr>Productivity, cont.</vt:lpstr>
      <vt:lpstr>Productivity, cont.</vt:lpstr>
      <vt:lpstr>Productivity, cont.</vt:lpstr>
      <vt:lpstr>Productivity, cont.</vt:lpstr>
      <vt:lpstr>Productivity, cont.</vt:lpstr>
      <vt:lpstr>Summary</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 Designs that Accelerate Corrosion</dc:title>
  <dc:creator>Brian Spahr</dc:creator>
  <cp:lastModifiedBy>Earl Bowry</cp:lastModifiedBy>
  <cp:revision>265</cp:revision>
  <cp:lastPrinted>2012-03-05T20:12:07Z</cp:lastPrinted>
  <dcterms:created xsi:type="dcterms:W3CDTF">2012-05-03T18:26:48Z</dcterms:created>
  <dcterms:modified xsi:type="dcterms:W3CDTF">2012-06-01T16:57:00Z</dcterms:modified>
</cp:coreProperties>
</file>